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0"/>
  </p:notesMasterIdLst>
  <p:sldIdLst>
    <p:sldId id="256" r:id="rId2"/>
    <p:sldId id="270" r:id="rId3"/>
    <p:sldId id="271" r:id="rId4"/>
    <p:sldId id="272" r:id="rId5"/>
    <p:sldId id="264" r:id="rId6"/>
    <p:sldId id="273" r:id="rId7"/>
    <p:sldId id="274" r:id="rId8"/>
    <p:sldId id="257" r:id="rId9"/>
    <p:sldId id="258" r:id="rId10"/>
    <p:sldId id="259" r:id="rId11"/>
    <p:sldId id="260" r:id="rId12"/>
    <p:sldId id="262" r:id="rId13"/>
    <p:sldId id="263" r:id="rId14"/>
    <p:sldId id="265" r:id="rId15"/>
    <p:sldId id="266" r:id="rId16"/>
    <p:sldId id="267" r:id="rId17"/>
    <p:sldId id="268" r:id="rId18"/>
    <p:sldId id="269" r:id="rId19"/>
    <p:sldId id="261" r:id="rId20"/>
    <p:sldId id="283" r:id="rId21"/>
    <p:sldId id="275" r:id="rId22"/>
    <p:sldId id="276" r:id="rId23"/>
    <p:sldId id="277" r:id="rId24"/>
    <p:sldId id="284" r:id="rId25"/>
    <p:sldId id="278" r:id="rId26"/>
    <p:sldId id="279" r:id="rId27"/>
    <p:sldId id="280" r:id="rId28"/>
    <p:sldId id="281"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E7A88A7-A397-442C-A60F-AEC3ECD1AFEA}" v="3" dt="2024-08-11T20:49:52.19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103" d="100"/>
          <a:sy n="103" d="100"/>
        </p:scale>
        <p:origin x="132" y="108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microsoft.com/office/2016/11/relationships/changesInfo" Target="changesInfos/changesInfo1.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tthew Smith" userId="a1dbe5e423188b17" providerId="LiveId" clId="{133950EE-6415-402B-8A75-264209EC4EAE}"/>
    <pc:docChg chg="custSel modSld">
      <pc:chgData name="Matthew Smith" userId="a1dbe5e423188b17" providerId="LiveId" clId="{133950EE-6415-402B-8A75-264209EC4EAE}" dt="2024-08-09T04:59:45.758" v="74" actId="1076"/>
      <pc:docMkLst>
        <pc:docMk/>
      </pc:docMkLst>
      <pc:sldChg chg="addSp delSp modSp mod">
        <pc:chgData name="Matthew Smith" userId="a1dbe5e423188b17" providerId="LiveId" clId="{133950EE-6415-402B-8A75-264209EC4EAE}" dt="2024-08-09T01:15:45.864" v="39" actId="1076"/>
        <pc:sldMkLst>
          <pc:docMk/>
          <pc:sldMk cId="314687072" sldId="256"/>
        </pc:sldMkLst>
        <pc:spChg chg="add del mod">
          <ac:chgData name="Matthew Smith" userId="a1dbe5e423188b17" providerId="LiveId" clId="{133950EE-6415-402B-8A75-264209EC4EAE}" dt="2024-08-09T01:15:01.103" v="27" actId="27636"/>
          <ac:spMkLst>
            <pc:docMk/>
            <pc:sldMk cId="314687072" sldId="256"/>
            <ac:spMk id="2" creationId="{AFA8ED84-22EC-E6BB-72E8-8A7714FB6B05}"/>
          </ac:spMkLst>
        </pc:spChg>
        <pc:spChg chg="mod">
          <ac:chgData name="Matthew Smith" userId="a1dbe5e423188b17" providerId="LiveId" clId="{133950EE-6415-402B-8A75-264209EC4EAE}" dt="2024-08-09T01:15:45.864" v="39" actId="1076"/>
          <ac:spMkLst>
            <pc:docMk/>
            <pc:sldMk cId="314687072" sldId="256"/>
            <ac:spMk id="3" creationId="{9EFD379F-7C59-203C-CD29-210C9F335083}"/>
          </ac:spMkLst>
        </pc:spChg>
        <pc:spChg chg="add mod">
          <ac:chgData name="Matthew Smith" userId="a1dbe5e423188b17" providerId="LiveId" clId="{133950EE-6415-402B-8A75-264209EC4EAE}" dt="2024-08-09T01:14:57.421" v="24"/>
          <ac:spMkLst>
            <pc:docMk/>
            <pc:sldMk cId="314687072" sldId="256"/>
            <ac:spMk id="4" creationId="{2E21FE7F-5B00-B5DF-C69C-667FBB43651D}"/>
          </ac:spMkLst>
        </pc:spChg>
      </pc:sldChg>
      <pc:sldChg chg="addSp delSp modSp mod">
        <pc:chgData name="Matthew Smith" userId="a1dbe5e423188b17" providerId="LiveId" clId="{133950EE-6415-402B-8A75-264209EC4EAE}" dt="2024-08-09T04:59:22.504" v="67" actId="1076"/>
        <pc:sldMkLst>
          <pc:docMk/>
          <pc:sldMk cId="2694783302" sldId="257"/>
        </pc:sldMkLst>
        <pc:spChg chg="add del mod">
          <ac:chgData name="Matthew Smith" userId="a1dbe5e423188b17" providerId="LiveId" clId="{133950EE-6415-402B-8A75-264209EC4EAE}" dt="2024-08-09T04:55:24.817" v="51" actId="931"/>
          <ac:spMkLst>
            <pc:docMk/>
            <pc:sldMk cId="2694783302" sldId="257"/>
            <ac:spMk id="3" creationId="{18C56599-BF9D-923B-549D-6052A113A20C}"/>
          </ac:spMkLst>
        </pc:spChg>
        <pc:spChg chg="del">
          <ac:chgData name="Matthew Smith" userId="a1dbe5e423188b17" providerId="LiveId" clId="{133950EE-6415-402B-8A75-264209EC4EAE}" dt="2024-08-09T01:04:48.089" v="0" actId="931"/>
          <ac:spMkLst>
            <pc:docMk/>
            <pc:sldMk cId="2694783302" sldId="257"/>
            <ac:spMk id="3" creationId="{B7474DCE-B170-5BD9-4F6A-EF8F8D106A4A}"/>
          </ac:spMkLst>
        </pc:spChg>
        <pc:spChg chg="add del mod">
          <ac:chgData name="Matthew Smith" userId="a1dbe5e423188b17" providerId="LiveId" clId="{133950EE-6415-402B-8A75-264209EC4EAE}" dt="2024-08-09T04:58:15.541" v="55" actId="931"/>
          <ac:spMkLst>
            <pc:docMk/>
            <pc:sldMk cId="2694783302" sldId="257"/>
            <ac:spMk id="10" creationId="{C1A1A602-9E09-539D-E3F4-66C2B6F5C875}"/>
          </ac:spMkLst>
        </pc:spChg>
        <pc:picChg chg="add del mod">
          <ac:chgData name="Matthew Smith" userId="a1dbe5e423188b17" providerId="LiveId" clId="{133950EE-6415-402B-8A75-264209EC4EAE}" dt="2024-08-09T04:55:01.110" v="50" actId="478"/>
          <ac:picMkLst>
            <pc:docMk/>
            <pc:sldMk cId="2694783302" sldId="257"/>
            <ac:picMk id="6" creationId="{AD25B36C-B97A-17D2-9A5A-70F9D5ABF989}"/>
          </ac:picMkLst>
        </pc:picChg>
        <pc:picChg chg="add del mod">
          <ac:chgData name="Matthew Smith" userId="a1dbe5e423188b17" providerId="LiveId" clId="{133950EE-6415-402B-8A75-264209EC4EAE}" dt="2024-08-09T04:55:34.853" v="54" actId="478"/>
          <ac:picMkLst>
            <pc:docMk/>
            <pc:sldMk cId="2694783302" sldId="257"/>
            <ac:picMk id="7" creationId="{FE1DFD54-3433-584F-F09C-4A81E5C0AE33}"/>
          </ac:picMkLst>
        </pc:picChg>
        <pc:picChg chg="add del mod">
          <ac:chgData name="Matthew Smith" userId="a1dbe5e423188b17" providerId="LiveId" clId="{133950EE-6415-402B-8A75-264209EC4EAE}" dt="2024-08-09T04:55:00.341" v="49" actId="478"/>
          <ac:picMkLst>
            <pc:docMk/>
            <pc:sldMk cId="2694783302" sldId="257"/>
            <ac:picMk id="8" creationId="{FCCD96E4-10DB-602F-2040-EA4C8C3731C6}"/>
          </ac:picMkLst>
        </pc:picChg>
        <pc:picChg chg="add mod">
          <ac:chgData name="Matthew Smith" userId="a1dbe5e423188b17" providerId="LiveId" clId="{133950EE-6415-402B-8A75-264209EC4EAE}" dt="2024-08-09T04:59:19.495" v="66" actId="1076"/>
          <ac:picMkLst>
            <pc:docMk/>
            <pc:sldMk cId="2694783302" sldId="257"/>
            <ac:picMk id="12" creationId="{48C8FB09-60F3-2D98-FF60-010B1DECDF5A}"/>
          </ac:picMkLst>
        </pc:picChg>
        <pc:picChg chg="add mod">
          <ac:chgData name="Matthew Smith" userId="a1dbe5e423188b17" providerId="LiveId" clId="{133950EE-6415-402B-8A75-264209EC4EAE}" dt="2024-08-09T04:59:22.504" v="67" actId="1076"/>
          <ac:picMkLst>
            <pc:docMk/>
            <pc:sldMk cId="2694783302" sldId="257"/>
            <ac:picMk id="14" creationId="{BC48650D-8E12-29F8-5C07-5A92E6288952}"/>
          </ac:picMkLst>
        </pc:picChg>
      </pc:sldChg>
      <pc:sldChg chg="addSp delSp modSp mod">
        <pc:chgData name="Matthew Smith" userId="a1dbe5e423188b17" providerId="LiveId" clId="{133950EE-6415-402B-8A75-264209EC4EAE}" dt="2024-08-09T04:59:45.758" v="74" actId="1076"/>
        <pc:sldMkLst>
          <pc:docMk/>
          <pc:sldMk cId="3169597590" sldId="258"/>
        </pc:sldMkLst>
        <pc:spChg chg="del">
          <ac:chgData name="Matthew Smith" userId="a1dbe5e423188b17" providerId="LiveId" clId="{133950EE-6415-402B-8A75-264209EC4EAE}" dt="2024-08-09T01:12:40.104" v="15" actId="931"/>
          <ac:spMkLst>
            <pc:docMk/>
            <pc:sldMk cId="3169597590" sldId="258"/>
            <ac:spMk id="3" creationId="{9660AF39-36FF-54BC-A7E1-29D2469CE562}"/>
          </ac:spMkLst>
        </pc:spChg>
        <pc:spChg chg="add del mod">
          <ac:chgData name="Matthew Smith" userId="a1dbe5e423188b17" providerId="LiveId" clId="{133950EE-6415-402B-8A75-264209EC4EAE}" dt="2024-08-09T04:59:35.916" v="69" actId="931"/>
          <ac:spMkLst>
            <pc:docMk/>
            <pc:sldMk cId="3169597590" sldId="258"/>
            <ac:spMk id="5" creationId="{6F57B5A2-3694-8E03-5FF8-D574D8372E11}"/>
          </ac:spMkLst>
        </pc:spChg>
        <pc:spChg chg="add del mod">
          <ac:chgData name="Matthew Smith" userId="a1dbe5e423188b17" providerId="LiveId" clId="{133950EE-6415-402B-8A75-264209EC4EAE}" dt="2024-08-09T01:13:40.524" v="17" actId="931"/>
          <ac:spMkLst>
            <pc:docMk/>
            <pc:sldMk cId="3169597590" sldId="258"/>
            <ac:spMk id="10" creationId="{B74598F5-55B6-90B9-E63A-C6C76EA1863D}"/>
          </ac:spMkLst>
        </pc:spChg>
        <pc:picChg chg="add mod">
          <ac:chgData name="Matthew Smith" userId="a1dbe5e423188b17" providerId="LiveId" clId="{133950EE-6415-402B-8A75-264209EC4EAE}" dt="2024-08-09T04:59:45.758" v="74" actId="1076"/>
          <ac:picMkLst>
            <pc:docMk/>
            <pc:sldMk cId="3169597590" sldId="258"/>
            <ac:picMk id="7" creationId="{B222DAEC-63B7-004D-907A-FA77C11A7FA2}"/>
          </ac:picMkLst>
        </pc:picChg>
        <pc:picChg chg="add del mod">
          <ac:chgData name="Matthew Smith" userId="a1dbe5e423188b17" providerId="LiveId" clId="{133950EE-6415-402B-8A75-264209EC4EAE}" dt="2024-08-09T01:12:44.105" v="16" actId="478"/>
          <ac:picMkLst>
            <pc:docMk/>
            <pc:sldMk cId="3169597590" sldId="258"/>
            <ac:picMk id="8" creationId="{9E5F0E37-CB8A-79AF-CA38-9727056F6206}"/>
          </ac:picMkLst>
        </pc:picChg>
        <pc:picChg chg="add del mod">
          <ac:chgData name="Matthew Smith" userId="a1dbe5e423188b17" providerId="LiveId" clId="{133950EE-6415-402B-8A75-264209EC4EAE}" dt="2024-08-09T04:59:26.494" v="68" actId="478"/>
          <ac:picMkLst>
            <pc:docMk/>
            <pc:sldMk cId="3169597590" sldId="258"/>
            <ac:picMk id="12" creationId="{19245E93-DD5C-D8F4-EDDE-ABCC3A65F000}"/>
          </ac:picMkLst>
        </pc:picChg>
      </pc:sldChg>
      <pc:sldChg chg="addSp delSp modSp mod">
        <pc:chgData name="Matthew Smith" userId="a1dbe5e423188b17" providerId="LiveId" clId="{133950EE-6415-402B-8A75-264209EC4EAE}" dt="2024-08-09T01:11:47.082" v="14" actId="14100"/>
        <pc:sldMkLst>
          <pc:docMk/>
          <pc:sldMk cId="3615632765" sldId="261"/>
        </pc:sldMkLst>
        <pc:spChg chg="del">
          <ac:chgData name="Matthew Smith" userId="a1dbe5e423188b17" providerId="LiveId" clId="{133950EE-6415-402B-8A75-264209EC4EAE}" dt="2024-08-09T01:11:16.973" v="3" actId="931"/>
          <ac:spMkLst>
            <pc:docMk/>
            <pc:sldMk cId="3615632765" sldId="261"/>
            <ac:spMk id="3" creationId="{00F0D292-162B-3823-D8E7-4DA3F24A8380}"/>
          </ac:spMkLst>
        </pc:spChg>
        <pc:picChg chg="add mod">
          <ac:chgData name="Matthew Smith" userId="a1dbe5e423188b17" providerId="LiveId" clId="{133950EE-6415-402B-8A75-264209EC4EAE}" dt="2024-08-09T01:11:47.082" v="14" actId="14100"/>
          <ac:picMkLst>
            <pc:docMk/>
            <pc:sldMk cId="3615632765" sldId="261"/>
            <ac:picMk id="6" creationId="{AFC9270E-B996-0953-E6D8-95AAC18EDDC7}"/>
          </ac:picMkLst>
        </pc:picChg>
        <pc:picChg chg="add mod">
          <ac:chgData name="Matthew Smith" userId="a1dbe5e423188b17" providerId="LiveId" clId="{133950EE-6415-402B-8A75-264209EC4EAE}" dt="2024-08-09T01:11:39.961" v="13" actId="1076"/>
          <ac:picMkLst>
            <pc:docMk/>
            <pc:sldMk cId="3615632765" sldId="261"/>
            <ac:picMk id="8" creationId="{DE091708-B4E8-D53B-F5A5-3FDE00EF00B1}"/>
          </ac:picMkLst>
        </pc:picChg>
      </pc:sldChg>
    </pc:docChg>
  </pc:docChgLst>
  <pc:docChgLst>
    <pc:chgData name="Molly Fox" userId="d0c73aa7127c4df8" providerId="LiveId" clId="{8E7A88A7-A397-442C-A60F-AEC3ECD1AFEA}"/>
    <pc:docChg chg="undo custSel addSld delSld modSld sldOrd">
      <pc:chgData name="Molly Fox" userId="d0c73aa7127c4df8" providerId="LiveId" clId="{8E7A88A7-A397-442C-A60F-AEC3ECD1AFEA}" dt="2024-08-11T20:50:39.817" v="15" actId="6549"/>
      <pc:docMkLst>
        <pc:docMk/>
      </pc:docMkLst>
      <pc:sldChg chg="modSp mod ord">
        <pc:chgData name="Molly Fox" userId="d0c73aa7127c4df8" providerId="LiveId" clId="{8E7A88A7-A397-442C-A60F-AEC3ECD1AFEA}" dt="2024-08-11T20:50:23.587" v="11" actId="120"/>
        <pc:sldMkLst>
          <pc:docMk/>
          <pc:sldMk cId="3615632765" sldId="261"/>
        </pc:sldMkLst>
        <pc:spChg chg="mod">
          <ac:chgData name="Molly Fox" userId="d0c73aa7127c4df8" providerId="LiveId" clId="{8E7A88A7-A397-442C-A60F-AEC3ECD1AFEA}" dt="2024-08-11T20:50:23.587" v="11" actId="120"/>
          <ac:spMkLst>
            <pc:docMk/>
            <pc:sldMk cId="3615632765" sldId="261"/>
            <ac:spMk id="4" creationId="{41F92137-EA5A-6566-E94E-1CB8F04644E0}"/>
          </ac:spMkLst>
        </pc:spChg>
      </pc:sldChg>
      <pc:sldChg chg="add">
        <pc:chgData name="Molly Fox" userId="d0c73aa7127c4df8" providerId="LiveId" clId="{8E7A88A7-A397-442C-A60F-AEC3ECD1AFEA}" dt="2024-08-11T20:37:13.344" v="0"/>
        <pc:sldMkLst>
          <pc:docMk/>
          <pc:sldMk cId="4116476774" sldId="264"/>
        </pc:sldMkLst>
      </pc:sldChg>
      <pc:sldChg chg="add">
        <pc:chgData name="Molly Fox" userId="d0c73aa7127c4df8" providerId="LiveId" clId="{8E7A88A7-A397-442C-A60F-AEC3ECD1AFEA}" dt="2024-08-11T20:37:13.344" v="0"/>
        <pc:sldMkLst>
          <pc:docMk/>
          <pc:sldMk cId="2963803295" sldId="270"/>
        </pc:sldMkLst>
      </pc:sldChg>
      <pc:sldChg chg="add">
        <pc:chgData name="Molly Fox" userId="d0c73aa7127c4df8" providerId="LiveId" clId="{8E7A88A7-A397-442C-A60F-AEC3ECD1AFEA}" dt="2024-08-11T20:37:13.344" v="0"/>
        <pc:sldMkLst>
          <pc:docMk/>
          <pc:sldMk cId="3916745566" sldId="271"/>
        </pc:sldMkLst>
      </pc:sldChg>
      <pc:sldChg chg="add">
        <pc:chgData name="Molly Fox" userId="d0c73aa7127c4df8" providerId="LiveId" clId="{8E7A88A7-A397-442C-A60F-AEC3ECD1AFEA}" dt="2024-08-11T20:37:13.344" v="0"/>
        <pc:sldMkLst>
          <pc:docMk/>
          <pc:sldMk cId="254239340" sldId="272"/>
        </pc:sldMkLst>
      </pc:sldChg>
      <pc:sldChg chg="add">
        <pc:chgData name="Molly Fox" userId="d0c73aa7127c4df8" providerId="LiveId" clId="{8E7A88A7-A397-442C-A60F-AEC3ECD1AFEA}" dt="2024-08-11T20:37:13.344" v="0"/>
        <pc:sldMkLst>
          <pc:docMk/>
          <pc:sldMk cId="4243953035" sldId="273"/>
        </pc:sldMkLst>
      </pc:sldChg>
      <pc:sldChg chg="add">
        <pc:chgData name="Molly Fox" userId="d0c73aa7127c4df8" providerId="LiveId" clId="{8E7A88A7-A397-442C-A60F-AEC3ECD1AFEA}" dt="2024-08-11T20:37:13.344" v="0"/>
        <pc:sldMkLst>
          <pc:docMk/>
          <pc:sldMk cId="868502603" sldId="274"/>
        </pc:sldMkLst>
      </pc:sldChg>
      <pc:sldChg chg="add">
        <pc:chgData name="Molly Fox" userId="d0c73aa7127c4df8" providerId="LiveId" clId="{8E7A88A7-A397-442C-A60F-AEC3ECD1AFEA}" dt="2024-08-11T20:49:52.190" v="5"/>
        <pc:sldMkLst>
          <pc:docMk/>
          <pc:sldMk cId="2243597295" sldId="275"/>
        </pc:sldMkLst>
      </pc:sldChg>
      <pc:sldChg chg="delSp add setBg delDesignElem">
        <pc:chgData name="Molly Fox" userId="d0c73aa7127c4df8" providerId="LiveId" clId="{8E7A88A7-A397-442C-A60F-AEC3ECD1AFEA}" dt="2024-08-11T20:49:52.190" v="5"/>
        <pc:sldMkLst>
          <pc:docMk/>
          <pc:sldMk cId="2823150141" sldId="276"/>
        </pc:sldMkLst>
        <pc:spChg chg="del">
          <ac:chgData name="Molly Fox" userId="d0c73aa7127c4df8" providerId="LiveId" clId="{8E7A88A7-A397-442C-A60F-AEC3ECD1AFEA}" dt="2024-08-11T20:49:52.190" v="5"/>
          <ac:spMkLst>
            <pc:docMk/>
            <pc:sldMk cId="2823150141" sldId="276"/>
            <ac:spMk id="15" creationId="{99ED5833-B85B-4103-8A3B-CAB0308E6C15}"/>
          </ac:spMkLst>
        </pc:spChg>
      </pc:sldChg>
      <pc:sldChg chg="delSp add setBg delDesignElem">
        <pc:chgData name="Molly Fox" userId="d0c73aa7127c4df8" providerId="LiveId" clId="{8E7A88A7-A397-442C-A60F-AEC3ECD1AFEA}" dt="2024-08-11T20:49:52.190" v="5"/>
        <pc:sldMkLst>
          <pc:docMk/>
          <pc:sldMk cId="2019707776" sldId="277"/>
        </pc:sldMkLst>
        <pc:spChg chg="del">
          <ac:chgData name="Molly Fox" userId="d0c73aa7127c4df8" providerId="LiveId" clId="{8E7A88A7-A397-442C-A60F-AEC3ECD1AFEA}" dt="2024-08-11T20:49:52.190" v="5"/>
          <ac:spMkLst>
            <pc:docMk/>
            <pc:sldMk cId="2019707776" sldId="277"/>
            <ac:spMk id="27" creationId="{53F29798-D584-4792-9B62-3F5F5C36D619}"/>
          </ac:spMkLst>
        </pc:spChg>
      </pc:sldChg>
      <pc:sldChg chg="add">
        <pc:chgData name="Molly Fox" userId="d0c73aa7127c4df8" providerId="LiveId" clId="{8E7A88A7-A397-442C-A60F-AEC3ECD1AFEA}" dt="2024-08-11T20:49:52.190" v="5"/>
        <pc:sldMkLst>
          <pc:docMk/>
          <pc:sldMk cId="3566863183" sldId="278"/>
        </pc:sldMkLst>
      </pc:sldChg>
      <pc:sldChg chg="modSp add mod">
        <pc:chgData name="Molly Fox" userId="d0c73aa7127c4df8" providerId="LiveId" clId="{8E7A88A7-A397-442C-A60F-AEC3ECD1AFEA}" dt="2024-08-11T20:50:34.835" v="13" actId="6549"/>
        <pc:sldMkLst>
          <pc:docMk/>
          <pc:sldMk cId="1451928374" sldId="279"/>
        </pc:sldMkLst>
        <pc:spChg chg="mod">
          <ac:chgData name="Molly Fox" userId="d0c73aa7127c4df8" providerId="LiveId" clId="{8E7A88A7-A397-442C-A60F-AEC3ECD1AFEA}" dt="2024-08-11T20:50:34.835" v="13" actId="6549"/>
          <ac:spMkLst>
            <pc:docMk/>
            <pc:sldMk cId="1451928374" sldId="279"/>
            <ac:spMk id="2" creationId="{D8542B15-EF49-F99F-D7B8-DFB474E83641}"/>
          </ac:spMkLst>
        </pc:spChg>
      </pc:sldChg>
      <pc:sldChg chg="modSp add mod">
        <pc:chgData name="Molly Fox" userId="d0c73aa7127c4df8" providerId="LiveId" clId="{8E7A88A7-A397-442C-A60F-AEC3ECD1AFEA}" dt="2024-08-11T20:50:37.583" v="14" actId="6549"/>
        <pc:sldMkLst>
          <pc:docMk/>
          <pc:sldMk cId="929572182" sldId="280"/>
        </pc:sldMkLst>
        <pc:spChg chg="mod">
          <ac:chgData name="Molly Fox" userId="d0c73aa7127c4df8" providerId="LiveId" clId="{8E7A88A7-A397-442C-A60F-AEC3ECD1AFEA}" dt="2024-08-11T20:50:37.583" v="14" actId="6549"/>
          <ac:spMkLst>
            <pc:docMk/>
            <pc:sldMk cId="929572182" sldId="280"/>
            <ac:spMk id="2" creationId="{D8542B15-EF49-F99F-D7B8-DFB474E83641}"/>
          </ac:spMkLst>
        </pc:spChg>
      </pc:sldChg>
      <pc:sldChg chg="modSp add mod">
        <pc:chgData name="Molly Fox" userId="d0c73aa7127c4df8" providerId="LiveId" clId="{8E7A88A7-A397-442C-A60F-AEC3ECD1AFEA}" dt="2024-08-11T20:50:39.817" v="15" actId="6549"/>
        <pc:sldMkLst>
          <pc:docMk/>
          <pc:sldMk cId="1817907482" sldId="281"/>
        </pc:sldMkLst>
        <pc:spChg chg="mod">
          <ac:chgData name="Molly Fox" userId="d0c73aa7127c4df8" providerId="LiveId" clId="{8E7A88A7-A397-442C-A60F-AEC3ECD1AFEA}" dt="2024-08-11T20:50:39.817" v="15" actId="6549"/>
          <ac:spMkLst>
            <pc:docMk/>
            <pc:sldMk cId="1817907482" sldId="281"/>
            <ac:spMk id="2" creationId="{D8542B15-EF49-F99F-D7B8-DFB474E83641}"/>
          </ac:spMkLst>
        </pc:spChg>
      </pc:sldChg>
      <pc:sldChg chg="add del">
        <pc:chgData name="Molly Fox" userId="d0c73aa7127c4df8" providerId="LiveId" clId="{8E7A88A7-A397-442C-A60F-AEC3ECD1AFEA}" dt="2024-08-11T20:50:29.513" v="12" actId="47"/>
        <pc:sldMkLst>
          <pc:docMk/>
          <pc:sldMk cId="2803858947" sldId="282"/>
        </pc:sldMkLst>
      </pc:sldChg>
      <pc:sldChg chg="add">
        <pc:chgData name="Molly Fox" userId="d0c73aa7127c4df8" providerId="LiveId" clId="{8E7A88A7-A397-442C-A60F-AEC3ECD1AFEA}" dt="2024-08-11T20:49:52.190" v="5"/>
        <pc:sldMkLst>
          <pc:docMk/>
          <pc:sldMk cId="3084858119" sldId="283"/>
        </pc:sldMkLst>
      </pc:sldChg>
      <pc:sldChg chg="delSp add setBg delDesignElem">
        <pc:chgData name="Molly Fox" userId="d0c73aa7127c4df8" providerId="LiveId" clId="{8E7A88A7-A397-442C-A60F-AEC3ECD1AFEA}" dt="2024-08-11T20:49:52.190" v="5"/>
        <pc:sldMkLst>
          <pc:docMk/>
          <pc:sldMk cId="2269499421" sldId="284"/>
        </pc:sldMkLst>
        <pc:spChg chg="del">
          <ac:chgData name="Molly Fox" userId="d0c73aa7127c4df8" providerId="LiveId" clId="{8E7A88A7-A397-442C-A60F-AEC3ECD1AFEA}" dt="2024-08-11T20:49:52.190" v="5"/>
          <ac:spMkLst>
            <pc:docMk/>
            <pc:sldMk cId="2269499421" sldId="284"/>
            <ac:spMk id="11" creationId="{D7D03296-BABA-47AD-A5D5-ED156727016E}"/>
          </ac:spMkLst>
        </pc:spChg>
        <pc:spChg chg="del">
          <ac:chgData name="Molly Fox" userId="d0c73aa7127c4df8" providerId="LiveId" clId="{8E7A88A7-A397-442C-A60F-AEC3ECD1AFEA}" dt="2024-08-11T20:49:52.190" v="5"/>
          <ac:spMkLst>
            <pc:docMk/>
            <pc:sldMk cId="2269499421" sldId="284"/>
            <ac:spMk id="13" creationId="{284A8429-F65A-490D-96E4-1158D3E8A026}"/>
          </ac:spMkLst>
        </pc:spChg>
        <pc:spChg chg="del">
          <ac:chgData name="Molly Fox" userId="d0c73aa7127c4df8" providerId="LiveId" clId="{8E7A88A7-A397-442C-A60F-AEC3ECD1AFEA}" dt="2024-08-11T20:49:52.190" v="5"/>
          <ac:spMkLst>
            <pc:docMk/>
            <pc:sldMk cId="2269499421" sldId="284"/>
            <ac:spMk id="15" creationId="{0F022291-A82B-4D23-A1E0-5F9BD684669E}"/>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7FF8ED9-A847-4005-B392-9A761D618AF9}" type="datetimeFigureOut">
              <a:rPr lang="en-US" smtClean="0"/>
              <a:t>8/11/2024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EDEFCB2-D950-443B-9535-0F50FD539489}" type="slidenum">
              <a:rPr lang="en-US" smtClean="0"/>
              <a:t>‹#›</a:t>
            </a:fld>
            <a:endParaRPr lang="en-US"/>
          </a:p>
        </p:txBody>
      </p:sp>
    </p:spTree>
    <p:extLst>
      <p:ext uri="{BB962C8B-B14F-4D97-AF65-F5344CB8AC3E}">
        <p14:creationId xmlns:p14="http://schemas.microsoft.com/office/powerpoint/2010/main" val="15226584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Since 1980, the number of countries that are considered "Free" by "Our World in Data" has drastically increased, where in 1980 there were over 80 "Not Free" countries and just over 50 "Free" countries, but now there are over 80 Free countries and less than 70 Not Free and Partly Free countries.</a:t>
            </a:r>
          </a:p>
          <a:p>
            <a:endParaRPr lang="en-US" sz="1200" dirty="0"/>
          </a:p>
          <a:p>
            <a:r>
              <a:rPr lang="en-US" sz="1200" dirty="0"/>
              <a:t>The levels are defined as follows:</a:t>
            </a:r>
          </a:p>
          <a:p>
            <a:r>
              <a:rPr lang="en-US" sz="1200" dirty="0"/>
              <a:t>-Free countries are understood as countries in which citizens have many political rights (free and fair elections, political pluralism and participation, functioning government) and civil liberties (freedoms of expression and association, rule of law, personal autonomy).</a:t>
            </a:r>
          </a:p>
          <a:p>
            <a:r>
              <a:rPr lang="en-US" sz="1200" dirty="0"/>
              <a:t>-Partly free country are countries in which citizens have some political rights and civil liberties.</a:t>
            </a:r>
          </a:p>
          <a:p>
            <a:r>
              <a:rPr lang="en-US" sz="1200" dirty="0"/>
              <a:t>-Not free country are countries in which citizens have few political rights and civil liberties.</a:t>
            </a:r>
          </a:p>
          <a:p>
            <a:endParaRPr lang="en-US" dirty="0"/>
          </a:p>
        </p:txBody>
      </p:sp>
      <p:sp>
        <p:nvSpPr>
          <p:cNvPr id="4" name="Slide Number Placeholder 3"/>
          <p:cNvSpPr>
            <a:spLocks noGrp="1"/>
          </p:cNvSpPr>
          <p:nvPr>
            <p:ph type="sldNum" sz="quarter" idx="5"/>
          </p:nvPr>
        </p:nvSpPr>
        <p:spPr/>
        <p:txBody>
          <a:bodyPr/>
          <a:lstStyle/>
          <a:p>
            <a:fld id="{CC9C6BFF-1678-4F31-BA0B-3B4E95A2921A}" type="slidenum">
              <a:rPr lang="en-US" smtClean="0"/>
              <a:t>20</a:t>
            </a:fld>
            <a:endParaRPr lang="en-US"/>
          </a:p>
        </p:txBody>
      </p:sp>
    </p:spTree>
    <p:extLst>
      <p:ext uri="{BB962C8B-B14F-4D97-AF65-F5344CB8AC3E}">
        <p14:creationId xmlns:p14="http://schemas.microsoft.com/office/powerpoint/2010/main" val="17723628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Is there a correlation between the number of Not Free countries and the number of conflicts, as well as the Water Stress Levels?</a:t>
            </a:r>
          </a:p>
          <a:p>
            <a:r>
              <a:rPr lang="en-US" dirty="0"/>
              <a:t>When the Not Free countries are compared to the number of Militarized Events per year, there seems to be some similarities. However, in the statistical analysis, Pearson's r for this correlation was 0.04, and the p-value was 0.8017, indicating that there is a weak positive correlation between the Not Free Country and Total Conflict variables, and any correlation that is present has a high probability of occurring by random chance.</a:t>
            </a:r>
          </a:p>
          <a:p>
            <a:endParaRPr lang="en-US" dirty="0"/>
          </a:p>
        </p:txBody>
      </p:sp>
      <p:sp>
        <p:nvSpPr>
          <p:cNvPr id="4" name="Slide Number Placeholder 3"/>
          <p:cNvSpPr>
            <a:spLocks noGrp="1"/>
          </p:cNvSpPr>
          <p:nvPr>
            <p:ph type="sldNum" sz="quarter" idx="5"/>
          </p:nvPr>
        </p:nvSpPr>
        <p:spPr/>
        <p:txBody>
          <a:bodyPr/>
          <a:lstStyle/>
          <a:p>
            <a:fld id="{CC9C6BFF-1678-4F31-BA0B-3B4E95A2921A}" type="slidenum">
              <a:rPr lang="en-US" smtClean="0"/>
              <a:t>21</a:t>
            </a:fld>
            <a:endParaRPr lang="en-US"/>
          </a:p>
        </p:txBody>
      </p:sp>
    </p:spTree>
    <p:extLst>
      <p:ext uri="{BB962C8B-B14F-4D97-AF65-F5344CB8AC3E}">
        <p14:creationId xmlns:p14="http://schemas.microsoft.com/office/powerpoint/2010/main" val="36598611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comparison between Not Free Countries and Average Water Stress level also seems to have a correlation, however Pearson's r was -0.09, indicating even less correlation between the two, and a p-value of 0.6017 also indicates that the weak correlation probably occurred by random chance.</a:t>
            </a:r>
          </a:p>
        </p:txBody>
      </p:sp>
      <p:sp>
        <p:nvSpPr>
          <p:cNvPr id="4" name="Slide Number Placeholder 3"/>
          <p:cNvSpPr>
            <a:spLocks noGrp="1"/>
          </p:cNvSpPr>
          <p:nvPr>
            <p:ph type="sldNum" sz="quarter" idx="5"/>
          </p:nvPr>
        </p:nvSpPr>
        <p:spPr/>
        <p:txBody>
          <a:bodyPr/>
          <a:lstStyle/>
          <a:p>
            <a:fld id="{CC9C6BFF-1678-4F31-BA0B-3B4E95A2921A}" type="slidenum">
              <a:rPr lang="en-US" smtClean="0"/>
              <a:t>22</a:t>
            </a:fld>
            <a:endParaRPr lang="en-US"/>
          </a:p>
        </p:txBody>
      </p:sp>
    </p:spTree>
    <p:extLst>
      <p:ext uri="{BB962C8B-B14F-4D97-AF65-F5344CB8AC3E}">
        <p14:creationId xmlns:p14="http://schemas.microsoft.com/office/powerpoint/2010/main" val="30184386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World in Data" split the countries of the world into 7 groups by Per Capita Income. Most countries in the world fall into the $2000-$49999 Per Capita Income range. </a:t>
            </a:r>
          </a:p>
          <a:p>
            <a:r>
              <a:rPr lang="en-US" dirty="0"/>
              <a:t>Countries in the $2000-$50000 Per Capita Income range experienced higher levels of conflict than the other income bins. </a:t>
            </a:r>
          </a:p>
        </p:txBody>
      </p:sp>
      <p:sp>
        <p:nvSpPr>
          <p:cNvPr id="4" name="Slide Number Placeholder 3"/>
          <p:cNvSpPr>
            <a:spLocks noGrp="1"/>
          </p:cNvSpPr>
          <p:nvPr>
            <p:ph type="sldNum" sz="quarter" idx="5"/>
          </p:nvPr>
        </p:nvSpPr>
        <p:spPr/>
        <p:txBody>
          <a:bodyPr/>
          <a:lstStyle/>
          <a:p>
            <a:fld id="{CC9C6BFF-1678-4F31-BA0B-3B4E95A2921A}" type="slidenum">
              <a:rPr lang="en-US" smtClean="0"/>
              <a:t>23</a:t>
            </a:fld>
            <a:endParaRPr lang="en-US"/>
          </a:p>
        </p:txBody>
      </p:sp>
    </p:spTree>
    <p:extLst>
      <p:ext uri="{BB962C8B-B14F-4D97-AF65-F5344CB8AC3E}">
        <p14:creationId xmlns:p14="http://schemas.microsoft.com/office/powerpoint/2010/main" val="5789705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World in Data" split the countries of the world into 7 groups by Per Capita Income. Most countries in the world fall into the $2000-$49999 Per Capita Income range. </a:t>
            </a:r>
          </a:p>
          <a:p>
            <a:r>
              <a:rPr lang="en-US" dirty="0"/>
              <a:t>Countries in the $2000-$50000 Per Capita Income range experienced higher levels of conflict than the other income bins. </a:t>
            </a:r>
          </a:p>
        </p:txBody>
      </p:sp>
      <p:sp>
        <p:nvSpPr>
          <p:cNvPr id="4" name="Slide Number Placeholder 3"/>
          <p:cNvSpPr>
            <a:spLocks noGrp="1"/>
          </p:cNvSpPr>
          <p:nvPr>
            <p:ph type="sldNum" sz="quarter" idx="5"/>
          </p:nvPr>
        </p:nvSpPr>
        <p:spPr/>
        <p:txBody>
          <a:bodyPr/>
          <a:lstStyle/>
          <a:p>
            <a:fld id="{CC9C6BFF-1678-4F31-BA0B-3B4E95A2921A}" type="slidenum">
              <a:rPr lang="en-US" smtClean="0"/>
              <a:t>24</a:t>
            </a:fld>
            <a:endParaRPr lang="en-US"/>
          </a:p>
        </p:txBody>
      </p:sp>
    </p:spTree>
    <p:extLst>
      <p:ext uri="{BB962C8B-B14F-4D97-AF65-F5344CB8AC3E}">
        <p14:creationId xmlns:p14="http://schemas.microsoft.com/office/powerpoint/2010/main" val="2486683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wanted to see if there was any correlation between being in a specific income level and experiencing higher levels of conflicts.  </a:t>
            </a:r>
          </a:p>
          <a:p>
            <a:r>
              <a:rPr lang="en-US" dirty="0"/>
              <a:t>The statistical analysis showed with a Pearson's r of 0.39 that the correlation between these two variables is moderate to strong, meaning countries in the $2000-4999 bin are more likely to experience conflict. </a:t>
            </a:r>
            <a:r>
              <a:rPr lang="en-US"/>
              <a:t>The p-value of 0.0210 shows that the observed correlation is statistically significant. </a:t>
            </a:r>
          </a:p>
        </p:txBody>
      </p:sp>
      <p:sp>
        <p:nvSpPr>
          <p:cNvPr id="4" name="Slide Number Placeholder 3"/>
          <p:cNvSpPr>
            <a:spLocks noGrp="1"/>
          </p:cNvSpPr>
          <p:nvPr>
            <p:ph type="sldNum" sz="quarter" idx="5"/>
          </p:nvPr>
        </p:nvSpPr>
        <p:spPr/>
        <p:txBody>
          <a:bodyPr/>
          <a:lstStyle/>
          <a:p>
            <a:fld id="{CC9C6BFF-1678-4F31-BA0B-3B4E95A2921A}" type="slidenum">
              <a:rPr lang="en-US" smtClean="0"/>
              <a:t>25</a:t>
            </a:fld>
            <a:endParaRPr lang="en-US"/>
          </a:p>
        </p:txBody>
      </p:sp>
    </p:spTree>
    <p:extLst>
      <p:ext uri="{BB962C8B-B14F-4D97-AF65-F5344CB8AC3E}">
        <p14:creationId xmlns:p14="http://schemas.microsoft.com/office/powerpoint/2010/main" val="16537763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20FF9B-0096-2393-1D24-2F3B517C5F4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D3F8882-DCCD-FA26-2B01-F68F695A3D6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87B595C-0C07-45BD-63BE-D081C288B917}"/>
              </a:ext>
            </a:extLst>
          </p:cNvPr>
          <p:cNvSpPr>
            <a:spLocks noGrp="1"/>
          </p:cNvSpPr>
          <p:nvPr>
            <p:ph type="dt" sz="half" idx="10"/>
          </p:nvPr>
        </p:nvSpPr>
        <p:spPr/>
        <p:txBody>
          <a:bodyPr/>
          <a:lstStyle/>
          <a:p>
            <a:fld id="{D865CB24-D727-4CC3-94C1-E7095621080B}" type="datetimeFigureOut">
              <a:rPr lang="en-US" smtClean="0"/>
              <a:t>8/11/2024</a:t>
            </a:fld>
            <a:endParaRPr lang="en-US"/>
          </a:p>
        </p:txBody>
      </p:sp>
      <p:sp>
        <p:nvSpPr>
          <p:cNvPr id="5" name="Footer Placeholder 4">
            <a:extLst>
              <a:ext uri="{FF2B5EF4-FFF2-40B4-BE49-F238E27FC236}">
                <a16:creationId xmlns:a16="http://schemas.microsoft.com/office/drawing/2014/main" id="{A2C67A72-BC30-D638-0184-D269EC74581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908E0BC-5B6B-C31C-0589-B9306CC62E8E}"/>
              </a:ext>
            </a:extLst>
          </p:cNvPr>
          <p:cNvSpPr>
            <a:spLocks noGrp="1"/>
          </p:cNvSpPr>
          <p:nvPr>
            <p:ph type="sldNum" sz="quarter" idx="12"/>
          </p:nvPr>
        </p:nvSpPr>
        <p:spPr/>
        <p:txBody>
          <a:bodyPr/>
          <a:lstStyle/>
          <a:p>
            <a:fld id="{C1999AA1-A918-4821-8CD5-BE974C2E2CC7}" type="slidenum">
              <a:rPr lang="en-US" smtClean="0"/>
              <a:t>‹#›</a:t>
            </a:fld>
            <a:endParaRPr lang="en-US"/>
          </a:p>
        </p:txBody>
      </p:sp>
    </p:spTree>
    <p:extLst>
      <p:ext uri="{BB962C8B-B14F-4D97-AF65-F5344CB8AC3E}">
        <p14:creationId xmlns:p14="http://schemas.microsoft.com/office/powerpoint/2010/main" val="12832374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3609F3-529D-1CE9-D10D-B308DC91A23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9400C1F-A1BB-B543-3A80-F9C3CBD416C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4097DC1-B608-453B-6BA2-9FC5B14B37D8}"/>
              </a:ext>
            </a:extLst>
          </p:cNvPr>
          <p:cNvSpPr>
            <a:spLocks noGrp="1"/>
          </p:cNvSpPr>
          <p:nvPr>
            <p:ph type="dt" sz="half" idx="10"/>
          </p:nvPr>
        </p:nvSpPr>
        <p:spPr/>
        <p:txBody>
          <a:bodyPr/>
          <a:lstStyle/>
          <a:p>
            <a:fld id="{D865CB24-D727-4CC3-94C1-E7095621080B}" type="datetimeFigureOut">
              <a:rPr lang="en-US" smtClean="0"/>
              <a:t>8/11/2024</a:t>
            </a:fld>
            <a:endParaRPr lang="en-US"/>
          </a:p>
        </p:txBody>
      </p:sp>
      <p:sp>
        <p:nvSpPr>
          <p:cNvPr id="5" name="Footer Placeholder 4">
            <a:extLst>
              <a:ext uri="{FF2B5EF4-FFF2-40B4-BE49-F238E27FC236}">
                <a16:creationId xmlns:a16="http://schemas.microsoft.com/office/drawing/2014/main" id="{A9D02229-93DA-966E-1549-E8D4AEC84E7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9081BF1-54C1-E8A1-84FC-D12E62DE2D32}"/>
              </a:ext>
            </a:extLst>
          </p:cNvPr>
          <p:cNvSpPr>
            <a:spLocks noGrp="1"/>
          </p:cNvSpPr>
          <p:nvPr>
            <p:ph type="sldNum" sz="quarter" idx="12"/>
          </p:nvPr>
        </p:nvSpPr>
        <p:spPr/>
        <p:txBody>
          <a:bodyPr/>
          <a:lstStyle/>
          <a:p>
            <a:fld id="{C1999AA1-A918-4821-8CD5-BE974C2E2CC7}" type="slidenum">
              <a:rPr lang="en-US" smtClean="0"/>
              <a:t>‹#›</a:t>
            </a:fld>
            <a:endParaRPr lang="en-US"/>
          </a:p>
        </p:txBody>
      </p:sp>
    </p:spTree>
    <p:extLst>
      <p:ext uri="{BB962C8B-B14F-4D97-AF65-F5344CB8AC3E}">
        <p14:creationId xmlns:p14="http://schemas.microsoft.com/office/powerpoint/2010/main" val="32440369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E1DFF53-0EF0-94BB-7CE3-22C358A0DE8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B881126-4986-F791-C9BF-96AD0E83F7A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44EB7C-C975-1A40-EB2C-A843582F6063}"/>
              </a:ext>
            </a:extLst>
          </p:cNvPr>
          <p:cNvSpPr>
            <a:spLocks noGrp="1"/>
          </p:cNvSpPr>
          <p:nvPr>
            <p:ph type="dt" sz="half" idx="10"/>
          </p:nvPr>
        </p:nvSpPr>
        <p:spPr/>
        <p:txBody>
          <a:bodyPr/>
          <a:lstStyle/>
          <a:p>
            <a:fld id="{D865CB24-D727-4CC3-94C1-E7095621080B}" type="datetimeFigureOut">
              <a:rPr lang="en-US" smtClean="0"/>
              <a:t>8/11/2024</a:t>
            </a:fld>
            <a:endParaRPr lang="en-US"/>
          </a:p>
        </p:txBody>
      </p:sp>
      <p:sp>
        <p:nvSpPr>
          <p:cNvPr id="5" name="Footer Placeholder 4">
            <a:extLst>
              <a:ext uri="{FF2B5EF4-FFF2-40B4-BE49-F238E27FC236}">
                <a16:creationId xmlns:a16="http://schemas.microsoft.com/office/drawing/2014/main" id="{1A76A31D-837E-E3F9-330D-71DE03F10A2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4AF9307-E4B2-C357-FAF0-BE4D87CFBE50}"/>
              </a:ext>
            </a:extLst>
          </p:cNvPr>
          <p:cNvSpPr>
            <a:spLocks noGrp="1"/>
          </p:cNvSpPr>
          <p:nvPr>
            <p:ph type="sldNum" sz="quarter" idx="12"/>
          </p:nvPr>
        </p:nvSpPr>
        <p:spPr/>
        <p:txBody>
          <a:bodyPr/>
          <a:lstStyle/>
          <a:p>
            <a:fld id="{C1999AA1-A918-4821-8CD5-BE974C2E2CC7}" type="slidenum">
              <a:rPr lang="en-US" smtClean="0"/>
              <a:t>‹#›</a:t>
            </a:fld>
            <a:endParaRPr lang="en-US"/>
          </a:p>
        </p:txBody>
      </p:sp>
    </p:spTree>
    <p:extLst>
      <p:ext uri="{BB962C8B-B14F-4D97-AF65-F5344CB8AC3E}">
        <p14:creationId xmlns:p14="http://schemas.microsoft.com/office/powerpoint/2010/main" val="26639723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0ED250-19E0-3EF0-83EB-01E07072D3D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795F871-7022-B266-7056-98C8F69CC49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176D18A-8734-D77C-22C7-5717F9407B4A}"/>
              </a:ext>
            </a:extLst>
          </p:cNvPr>
          <p:cNvSpPr>
            <a:spLocks noGrp="1"/>
          </p:cNvSpPr>
          <p:nvPr>
            <p:ph type="dt" sz="half" idx="10"/>
          </p:nvPr>
        </p:nvSpPr>
        <p:spPr/>
        <p:txBody>
          <a:bodyPr/>
          <a:lstStyle/>
          <a:p>
            <a:fld id="{D865CB24-D727-4CC3-94C1-E7095621080B}" type="datetimeFigureOut">
              <a:rPr lang="en-US" smtClean="0"/>
              <a:t>8/11/2024</a:t>
            </a:fld>
            <a:endParaRPr lang="en-US"/>
          </a:p>
        </p:txBody>
      </p:sp>
      <p:sp>
        <p:nvSpPr>
          <p:cNvPr id="5" name="Footer Placeholder 4">
            <a:extLst>
              <a:ext uri="{FF2B5EF4-FFF2-40B4-BE49-F238E27FC236}">
                <a16:creationId xmlns:a16="http://schemas.microsoft.com/office/drawing/2014/main" id="{7A028327-A8FD-1959-6672-3535EC5F13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6B2C0D1-68EE-F7BC-EDA5-ECA39B1E66EA}"/>
              </a:ext>
            </a:extLst>
          </p:cNvPr>
          <p:cNvSpPr>
            <a:spLocks noGrp="1"/>
          </p:cNvSpPr>
          <p:nvPr>
            <p:ph type="sldNum" sz="quarter" idx="12"/>
          </p:nvPr>
        </p:nvSpPr>
        <p:spPr/>
        <p:txBody>
          <a:bodyPr/>
          <a:lstStyle/>
          <a:p>
            <a:fld id="{C1999AA1-A918-4821-8CD5-BE974C2E2CC7}" type="slidenum">
              <a:rPr lang="en-US" smtClean="0"/>
              <a:t>‹#›</a:t>
            </a:fld>
            <a:endParaRPr lang="en-US"/>
          </a:p>
        </p:txBody>
      </p:sp>
    </p:spTree>
    <p:extLst>
      <p:ext uri="{BB962C8B-B14F-4D97-AF65-F5344CB8AC3E}">
        <p14:creationId xmlns:p14="http://schemas.microsoft.com/office/powerpoint/2010/main" val="17136755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AA7F69-11A5-ED65-4778-4344BF2CE3B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177777E-021F-84C1-B141-DCE2327CA1E3}"/>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FF4B4DB-E6A9-66CE-0FE4-5E3079AC1EB6}"/>
              </a:ext>
            </a:extLst>
          </p:cNvPr>
          <p:cNvSpPr>
            <a:spLocks noGrp="1"/>
          </p:cNvSpPr>
          <p:nvPr>
            <p:ph type="dt" sz="half" idx="10"/>
          </p:nvPr>
        </p:nvSpPr>
        <p:spPr/>
        <p:txBody>
          <a:bodyPr/>
          <a:lstStyle/>
          <a:p>
            <a:fld id="{D865CB24-D727-4CC3-94C1-E7095621080B}" type="datetimeFigureOut">
              <a:rPr lang="en-US" smtClean="0"/>
              <a:t>8/11/2024</a:t>
            </a:fld>
            <a:endParaRPr lang="en-US"/>
          </a:p>
        </p:txBody>
      </p:sp>
      <p:sp>
        <p:nvSpPr>
          <p:cNvPr id="5" name="Footer Placeholder 4">
            <a:extLst>
              <a:ext uri="{FF2B5EF4-FFF2-40B4-BE49-F238E27FC236}">
                <a16:creationId xmlns:a16="http://schemas.microsoft.com/office/drawing/2014/main" id="{A3CB8618-F74D-07B9-43A0-3CED797EE72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4244DD1-8638-20D2-4664-E9C1AFB90A08}"/>
              </a:ext>
            </a:extLst>
          </p:cNvPr>
          <p:cNvSpPr>
            <a:spLocks noGrp="1"/>
          </p:cNvSpPr>
          <p:nvPr>
            <p:ph type="sldNum" sz="quarter" idx="12"/>
          </p:nvPr>
        </p:nvSpPr>
        <p:spPr/>
        <p:txBody>
          <a:bodyPr/>
          <a:lstStyle/>
          <a:p>
            <a:fld id="{C1999AA1-A918-4821-8CD5-BE974C2E2CC7}" type="slidenum">
              <a:rPr lang="en-US" smtClean="0"/>
              <a:t>‹#›</a:t>
            </a:fld>
            <a:endParaRPr lang="en-US"/>
          </a:p>
        </p:txBody>
      </p:sp>
    </p:spTree>
    <p:extLst>
      <p:ext uri="{BB962C8B-B14F-4D97-AF65-F5344CB8AC3E}">
        <p14:creationId xmlns:p14="http://schemas.microsoft.com/office/powerpoint/2010/main" val="3231788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7CAAD-5D60-38A8-93F6-7220F5709D6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20116E1-E52F-2E35-2730-1096D16AD5C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412C7F6-1548-F53E-2FDF-10B907336D6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9E331D3-0DB5-283D-3867-F1015D169883}"/>
              </a:ext>
            </a:extLst>
          </p:cNvPr>
          <p:cNvSpPr>
            <a:spLocks noGrp="1"/>
          </p:cNvSpPr>
          <p:nvPr>
            <p:ph type="dt" sz="half" idx="10"/>
          </p:nvPr>
        </p:nvSpPr>
        <p:spPr/>
        <p:txBody>
          <a:bodyPr/>
          <a:lstStyle/>
          <a:p>
            <a:fld id="{D865CB24-D727-4CC3-94C1-E7095621080B}" type="datetimeFigureOut">
              <a:rPr lang="en-US" smtClean="0"/>
              <a:t>8/11/2024</a:t>
            </a:fld>
            <a:endParaRPr lang="en-US"/>
          </a:p>
        </p:txBody>
      </p:sp>
      <p:sp>
        <p:nvSpPr>
          <p:cNvPr id="6" name="Footer Placeholder 5">
            <a:extLst>
              <a:ext uri="{FF2B5EF4-FFF2-40B4-BE49-F238E27FC236}">
                <a16:creationId xmlns:a16="http://schemas.microsoft.com/office/drawing/2014/main" id="{E6DF28C8-84BC-F171-0DE0-B1F93E5F7CC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CEC3174-B102-D1F8-6EBE-67CAB20C53A1}"/>
              </a:ext>
            </a:extLst>
          </p:cNvPr>
          <p:cNvSpPr>
            <a:spLocks noGrp="1"/>
          </p:cNvSpPr>
          <p:nvPr>
            <p:ph type="sldNum" sz="quarter" idx="12"/>
          </p:nvPr>
        </p:nvSpPr>
        <p:spPr/>
        <p:txBody>
          <a:bodyPr/>
          <a:lstStyle/>
          <a:p>
            <a:fld id="{C1999AA1-A918-4821-8CD5-BE974C2E2CC7}" type="slidenum">
              <a:rPr lang="en-US" smtClean="0"/>
              <a:t>‹#›</a:t>
            </a:fld>
            <a:endParaRPr lang="en-US"/>
          </a:p>
        </p:txBody>
      </p:sp>
    </p:spTree>
    <p:extLst>
      <p:ext uri="{BB962C8B-B14F-4D97-AF65-F5344CB8AC3E}">
        <p14:creationId xmlns:p14="http://schemas.microsoft.com/office/powerpoint/2010/main" val="36490145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6E5C9D-B233-713A-8C35-4D8A528F24B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E0AFAA0-BF6A-6327-772A-195E1809BA0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6A6D348-82A7-E3E9-D925-630B269350C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87FEE37-05C4-7364-3C2D-94FFF5892F4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8FDEA27-0A04-4D99-5A98-51288FFBF50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A989ED7-79C4-DD32-51C7-1AF6B532C485}"/>
              </a:ext>
            </a:extLst>
          </p:cNvPr>
          <p:cNvSpPr>
            <a:spLocks noGrp="1"/>
          </p:cNvSpPr>
          <p:nvPr>
            <p:ph type="dt" sz="half" idx="10"/>
          </p:nvPr>
        </p:nvSpPr>
        <p:spPr/>
        <p:txBody>
          <a:bodyPr/>
          <a:lstStyle/>
          <a:p>
            <a:fld id="{D865CB24-D727-4CC3-94C1-E7095621080B}" type="datetimeFigureOut">
              <a:rPr lang="en-US" smtClean="0"/>
              <a:t>8/11/2024</a:t>
            </a:fld>
            <a:endParaRPr lang="en-US"/>
          </a:p>
        </p:txBody>
      </p:sp>
      <p:sp>
        <p:nvSpPr>
          <p:cNvPr id="8" name="Footer Placeholder 7">
            <a:extLst>
              <a:ext uri="{FF2B5EF4-FFF2-40B4-BE49-F238E27FC236}">
                <a16:creationId xmlns:a16="http://schemas.microsoft.com/office/drawing/2014/main" id="{AAA6E0BC-5B83-C04B-E3DC-E5AED380583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F228206-0508-47C2-6FCC-11999F41ABEF}"/>
              </a:ext>
            </a:extLst>
          </p:cNvPr>
          <p:cNvSpPr>
            <a:spLocks noGrp="1"/>
          </p:cNvSpPr>
          <p:nvPr>
            <p:ph type="sldNum" sz="quarter" idx="12"/>
          </p:nvPr>
        </p:nvSpPr>
        <p:spPr/>
        <p:txBody>
          <a:bodyPr/>
          <a:lstStyle/>
          <a:p>
            <a:fld id="{C1999AA1-A918-4821-8CD5-BE974C2E2CC7}" type="slidenum">
              <a:rPr lang="en-US" smtClean="0"/>
              <a:t>‹#›</a:t>
            </a:fld>
            <a:endParaRPr lang="en-US"/>
          </a:p>
        </p:txBody>
      </p:sp>
    </p:spTree>
    <p:extLst>
      <p:ext uri="{BB962C8B-B14F-4D97-AF65-F5344CB8AC3E}">
        <p14:creationId xmlns:p14="http://schemas.microsoft.com/office/powerpoint/2010/main" val="10442756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E8DB78-0192-5584-B44B-7F7461CB425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6F19D63-010A-993D-FC2B-5483C917055D}"/>
              </a:ext>
            </a:extLst>
          </p:cNvPr>
          <p:cNvSpPr>
            <a:spLocks noGrp="1"/>
          </p:cNvSpPr>
          <p:nvPr>
            <p:ph type="dt" sz="half" idx="10"/>
          </p:nvPr>
        </p:nvSpPr>
        <p:spPr/>
        <p:txBody>
          <a:bodyPr/>
          <a:lstStyle/>
          <a:p>
            <a:fld id="{D865CB24-D727-4CC3-94C1-E7095621080B}" type="datetimeFigureOut">
              <a:rPr lang="en-US" smtClean="0"/>
              <a:t>8/11/2024</a:t>
            </a:fld>
            <a:endParaRPr lang="en-US"/>
          </a:p>
        </p:txBody>
      </p:sp>
      <p:sp>
        <p:nvSpPr>
          <p:cNvPr id="4" name="Footer Placeholder 3">
            <a:extLst>
              <a:ext uri="{FF2B5EF4-FFF2-40B4-BE49-F238E27FC236}">
                <a16:creationId xmlns:a16="http://schemas.microsoft.com/office/drawing/2014/main" id="{FD7099B3-2BF0-36F9-A697-19F6C643E74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867BE91-42D9-A2C5-67FD-EC0C8E95096B}"/>
              </a:ext>
            </a:extLst>
          </p:cNvPr>
          <p:cNvSpPr>
            <a:spLocks noGrp="1"/>
          </p:cNvSpPr>
          <p:nvPr>
            <p:ph type="sldNum" sz="quarter" idx="12"/>
          </p:nvPr>
        </p:nvSpPr>
        <p:spPr/>
        <p:txBody>
          <a:bodyPr/>
          <a:lstStyle/>
          <a:p>
            <a:fld id="{C1999AA1-A918-4821-8CD5-BE974C2E2CC7}" type="slidenum">
              <a:rPr lang="en-US" smtClean="0"/>
              <a:t>‹#›</a:t>
            </a:fld>
            <a:endParaRPr lang="en-US"/>
          </a:p>
        </p:txBody>
      </p:sp>
    </p:spTree>
    <p:extLst>
      <p:ext uri="{BB962C8B-B14F-4D97-AF65-F5344CB8AC3E}">
        <p14:creationId xmlns:p14="http://schemas.microsoft.com/office/powerpoint/2010/main" val="31023053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3D5007A-0219-0C5F-B708-412F9CB6D4F4}"/>
              </a:ext>
            </a:extLst>
          </p:cNvPr>
          <p:cNvSpPr>
            <a:spLocks noGrp="1"/>
          </p:cNvSpPr>
          <p:nvPr>
            <p:ph type="dt" sz="half" idx="10"/>
          </p:nvPr>
        </p:nvSpPr>
        <p:spPr/>
        <p:txBody>
          <a:bodyPr/>
          <a:lstStyle/>
          <a:p>
            <a:fld id="{D865CB24-D727-4CC3-94C1-E7095621080B}" type="datetimeFigureOut">
              <a:rPr lang="en-US" smtClean="0"/>
              <a:t>8/11/2024</a:t>
            </a:fld>
            <a:endParaRPr lang="en-US"/>
          </a:p>
        </p:txBody>
      </p:sp>
      <p:sp>
        <p:nvSpPr>
          <p:cNvPr id="3" name="Footer Placeholder 2">
            <a:extLst>
              <a:ext uri="{FF2B5EF4-FFF2-40B4-BE49-F238E27FC236}">
                <a16:creationId xmlns:a16="http://schemas.microsoft.com/office/drawing/2014/main" id="{236626FA-CD50-B9D9-0CE3-12D91F3364C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5C56C17-8EFB-CDF5-6547-3914EC94857E}"/>
              </a:ext>
            </a:extLst>
          </p:cNvPr>
          <p:cNvSpPr>
            <a:spLocks noGrp="1"/>
          </p:cNvSpPr>
          <p:nvPr>
            <p:ph type="sldNum" sz="quarter" idx="12"/>
          </p:nvPr>
        </p:nvSpPr>
        <p:spPr/>
        <p:txBody>
          <a:bodyPr/>
          <a:lstStyle/>
          <a:p>
            <a:fld id="{C1999AA1-A918-4821-8CD5-BE974C2E2CC7}" type="slidenum">
              <a:rPr lang="en-US" smtClean="0"/>
              <a:t>‹#›</a:t>
            </a:fld>
            <a:endParaRPr lang="en-US"/>
          </a:p>
        </p:txBody>
      </p:sp>
    </p:spTree>
    <p:extLst>
      <p:ext uri="{BB962C8B-B14F-4D97-AF65-F5344CB8AC3E}">
        <p14:creationId xmlns:p14="http://schemas.microsoft.com/office/powerpoint/2010/main" val="35527549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B364D-F468-A61D-022F-C16543326E6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BDF00EF-C546-8612-3C45-C28837FB2FC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43E6BE3-3BEB-26B8-6259-D4CDE40B6A9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8FD332D-724A-6834-971D-9D23D1D7184E}"/>
              </a:ext>
            </a:extLst>
          </p:cNvPr>
          <p:cNvSpPr>
            <a:spLocks noGrp="1"/>
          </p:cNvSpPr>
          <p:nvPr>
            <p:ph type="dt" sz="half" idx="10"/>
          </p:nvPr>
        </p:nvSpPr>
        <p:spPr/>
        <p:txBody>
          <a:bodyPr/>
          <a:lstStyle/>
          <a:p>
            <a:fld id="{D865CB24-D727-4CC3-94C1-E7095621080B}" type="datetimeFigureOut">
              <a:rPr lang="en-US" smtClean="0"/>
              <a:t>8/11/2024</a:t>
            </a:fld>
            <a:endParaRPr lang="en-US"/>
          </a:p>
        </p:txBody>
      </p:sp>
      <p:sp>
        <p:nvSpPr>
          <p:cNvPr id="6" name="Footer Placeholder 5">
            <a:extLst>
              <a:ext uri="{FF2B5EF4-FFF2-40B4-BE49-F238E27FC236}">
                <a16:creationId xmlns:a16="http://schemas.microsoft.com/office/drawing/2014/main" id="{3E8F997F-8AB2-9857-DF2D-1C11F449DCC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6A35102-031A-B8C7-2603-CA3A6D68BC8B}"/>
              </a:ext>
            </a:extLst>
          </p:cNvPr>
          <p:cNvSpPr>
            <a:spLocks noGrp="1"/>
          </p:cNvSpPr>
          <p:nvPr>
            <p:ph type="sldNum" sz="quarter" idx="12"/>
          </p:nvPr>
        </p:nvSpPr>
        <p:spPr/>
        <p:txBody>
          <a:bodyPr/>
          <a:lstStyle/>
          <a:p>
            <a:fld id="{C1999AA1-A918-4821-8CD5-BE974C2E2CC7}" type="slidenum">
              <a:rPr lang="en-US" smtClean="0"/>
              <a:t>‹#›</a:t>
            </a:fld>
            <a:endParaRPr lang="en-US"/>
          </a:p>
        </p:txBody>
      </p:sp>
    </p:spTree>
    <p:extLst>
      <p:ext uri="{BB962C8B-B14F-4D97-AF65-F5344CB8AC3E}">
        <p14:creationId xmlns:p14="http://schemas.microsoft.com/office/powerpoint/2010/main" val="4088655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3E4780-39D3-3C67-48B7-A60306DA857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13D0C6D-EB0C-593E-5B5F-A1DEC1835F2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EBFABAD-7573-991E-2DF6-50915940161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8418904-4DE3-7D94-BAEA-6AAE7372DB0D}"/>
              </a:ext>
            </a:extLst>
          </p:cNvPr>
          <p:cNvSpPr>
            <a:spLocks noGrp="1"/>
          </p:cNvSpPr>
          <p:nvPr>
            <p:ph type="dt" sz="half" idx="10"/>
          </p:nvPr>
        </p:nvSpPr>
        <p:spPr/>
        <p:txBody>
          <a:bodyPr/>
          <a:lstStyle/>
          <a:p>
            <a:fld id="{D865CB24-D727-4CC3-94C1-E7095621080B}" type="datetimeFigureOut">
              <a:rPr lang="en-US" smtClean="0"/>
              <a:t>8/11/2024</a:t>
            </a:fld>
            <a:endParaRPr lang="en-US"/>
          </a:p>
        </p:txBody>
      </p:sp>
      <p:sp>
        <p:nvSpPr>
          <p:cNvPr id="6" name="Footer Placeholder 5">
            <a:extLst>
              <a:ext uri="{FF2B5EF4-FFF2-40B4-BE49-F238E27FC236}">
                <a16:creationId xmlns:a16="http://schemas.microsoft.com/office/drawing/2014/main" id="{687EBBD4-9811-8A30-75AA-0C8CE8D5DBF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1B93660-C0FD-CBD7-1C04-B1DC966C2B9C}"/>
              </a:ext>
            </a:extLst>
          </p:cNvPr>
          <p:cNvSpPr>
            <a:spLocks noGrp="1"/>
          </p:cNvSpPr>
          <p:nvPr>
            <p:ph type="sldNum" sz="quarter" idx="12"/>
          </p:nvPr>
        </p:nvSpPr>
        <p:spPr/>
        <p:txBody>
          <a:bodyPr/>
          <a:lstStyle/>
          <a:p>
            <a:fld id="{C1999AA1-A918-4821-8CD5-BE974C2E2CC7}" type="slidenum">
              <a:rPr lang="en-US" smtClean="0"/>
              <a:t>‹#›</a:t>
            </a:fld>
            <a:endParaRPr lang="en-US"/>
          </a:p>
        </p:txBody>
      </p:sp>
    </p:spTree>
    <p:extLst>
      <p:ext uri="{BB962C8B-B14F-4D97-AF65-F5344CB8AC3E}">
        <p14:creationId xmlns:p14="http://schemas.microsoft.com/office/powerpoint/2010/main" val="6646663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60428A4-AECA-4CA6-8EDF-F66869E45F5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4F166B2-1AF9-E164-D017-D92E442DD78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B1077D9-8C81-8800-71DC-4B287884D6D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D865CB24-D727-4CC3-94C1-E7095621080B}" type="datetimeFigureOut">
              <a:rPr lang="en-US" smtClean="0"/>
              <a:t>8/11/2024</a:t>
            </a:fld>
            <a:endParaRPr lang="en-US"/>
          </a:p>
        </p:txBody>
      </p:sp>
      <p:sp>
        <p:nvSpPr>
          <p:cNvPr id="5" name="Footer Placeholder 4">
            <a:extLst>
              <a:ext uri="{FF2B5EF4-FFF2-40B4-BE49-F238E27FC236}">
                <a16:creationId xmlns:a16="http://schemas.microsoft.com/office/drawing/2014/main" id="{15F1ACF5-40CA-984D-5059-C187593A2C0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9BD7950E-F25B-FC69-E1BB-7C4348506CE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C1999AA1-A918-4821-8CD5-BE974C2E2CC7}" type="slidenum">
              <a:rPr lang="en-US" smtClean="0"/>
              <a:t>‹#›</a:t>
            </a:fld>
            <a:endParaRPr lang="en-US"/>
          </a:p>
        </p:txBody>
      </p:sp>
    </p:spTree>
    <p:extLst>
      <p:ext uri="{BB962C8B-B14F-4D97-AF65-F5344CB8AC3E}">
        <p14:creationId xmlns:p14="http://schemas.microsoft.com/office/powerpoint/2010/main" val="28802784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hyperlink" Target="https://www.imf.org/en/Home" TargetMode="External"/><Relationship Id="rId3" Type="http://schemas.openxmlformats.org/officeDocument/2006/relationships/hyperlink" Target="https://data.apps.fao.org/aquastat/?lang=en" TargetMode="External"/><Relationship Id="rId7" Type="http://schemas.openxmlformats.org/officeDocument/2006/relationships/hyperlink" Target="https://databank.worldbank.org/reports.aspx" TargetMode="External"/><Relationship Id="rId2" Type="http://schemas.openxmlformats.org/officeDocument/2006/relationships/hyperlink" Target="https://www.usbr.gov/mp/arwec/water-facts-ww-water-sup.html" TargetMode="External"/><Relationship Id="rId1" Type="http://schemas.openxmlformats.org/officeDocument/2006/relationships/slideLayout" Target="../slideLayouts/slideLayout2.xml"/><Relationship Id="rId6" Type="http://schemas.openxmlformats.org/officeDocument/2006/relationships/hyperlink" Target="https://github.com/lukes/ISO-3166-Countries-with-Regional-Codes/blob/master/all/all.csv" TargetMode="External"/><Relationship Id="rId5" Type="http://schemas.openxmlformats.org/officeDocument/2006/relationships/hyperlink" Target="https://correlatesofwar.org/data-sets/cow-country-codes-2/" TargetMode="External"/><Relationship Id="rId4" Type="http://schemas.openxmlformats.org/officeDocument/2006/relationships/hyperlink" Target="https://internationalconflict.ua.edu/data-download/"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A8ED84-22EC-E6BB-72E8-8A7714FB6B05}"/>
              </a:ext>
            </a:extLst>
          </p:cNvPr>
          <p:cNvSpPr>
            <a:spLocks noGrp="1"/>
          </p:cNvSpPr>
          <p:nvPr>
            <p:ph type="ctrTitle"/>
          </p:nvPr>
        </p:nvSpPr>
        <p:spPr/>
        <p:txBody>
          <a:bodyPr>
            <a:normAutofit fontScale="90000"/>
          </a:bodyPr>
          <a:lstStyle/>
          <a:p>
            <a:r>
              <a:rPr lang="en-US" dirty="0"/>
              <a:t>Analyzing the Relationship Between Conflict and Water Scarcity</a:t>
            </a:r>
          </a:p>
        </p:txBody>
      </p:sp>
      <p:sp>
        <p:nvSpPr>
          <p:cNvPr id="3" name="Subtitle 2">
            <a:extLst>
              <a:ext uri="{FF2B5EF4-FFF2-40B4-BE49-F238E27FC236}">
                <a16:creationId xmlns:a16="http://schemas.microsoft.com/office/drawing/2014/main" id="{9EFD379F-7C59-203C-CD29-210C9F335083}"/>
              </a:ext>
            </a:extLst>
          </p:cNvPr>
          <p:cNvSpPr>
            <a:spLocks noGrp="1"/>
          </p:cNvSpPr>
          <p:nvPr>
            <p:ph type="subTitle" idx="1"/>
          </p:nvPr>
        </p:nvSpPr>
        <p:spPr>
          <a:xfrm>
            <a:off x="1524000" y="4079875"/>
            <a:ext cx="9144000" cy="1655762"/>
          </a:xfrm>
        </p:spPr>
        <p:txBody>
          <a:bodyPr>
            <a:normAutofit fontScale="55000" lnSpcReduction="20000"/>
          </a:bodyPr>
          <a:lstStyle/>
          <a:p>
            <a:pPr algn="l"/>
            <a:r>
              <a:rPr lang="en-US" dirty="0"/>
              <a:t>Team 2</a:t>
            </a:r>
          </a:p>
          <a:p>
            <a:pPr algn="l"/>
            <a:r>
              <a:rPr lang="en-US" dirty="0"/>
              <a:t>Team Members</a:t>
            </a:r>
          </a:p>
          <a:p>
            <a:pPr algn="l"/>
            <a:r>
              <a:rPr lang="en-US" dirty="0"/>
              <a:t>Chris Kellam</a:t>
            </a:r>
          </a:p>
          <a:p>
            <a:pPr algn="l"/>
            <a:r>
              <a:rPr lang="en-US" dirty="0"/>
              <a:t>Matthew Smith</a:t>
            </a:r>
          </a:p>
          <a:p>
            <a:pPr algn="l"/>
            <a:r>
              <a:rPr lang="en-US" dirty="0"/>
              <a:t>Jason Britton</a:t>
            </a:r>
          </a:p>
          <a:p>
            <a:pPr algn="l"/>
            <a:r>
              <a:rPr lang="en-US" dirty="0"/>
              <a:t>Molly Fox</a:t>
            </a:r>
          </a:p>
        </p:txBody>
      </p:sp>
    </p:spTree>
    <p:extLst>
      <p:ext uri="{BB962C8B-B14F-4D97-AF65-F5344CB8AC3E}">
        <p14:creationId xmlns:p14="http://schemas.microsoft.com/office/powerpoint/2010/main" val="3146870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924D6F-EABB-7C31-B918-B51CCF7A3D8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9CCDEED-0F03-D896-5146-E7492B6360EB}"/>
              </a:ext>
            </a:extLst>
          </p:cNvPr>
          <p:cNvSpPr>
            <a:spLocks noGrp="1"/>
          </p:cNvSpPr>
          <p:nvPr>
            <p:ph idx="1"/>
          </p:nvPr>
        </p:nvSpPr>
        <p:spPr/>
        <p:txBody>
          <a:bodyPr/>
          <a:lstStyle/>
          <a:p>
            <a:endParaRPr lang="en-US"/>
          </a:p>
        </p:txBody>
      </p:sp>
      <p:sp>
        <p:nvSpPr>
          <p:cNvPr id="4" name="Rectangle 1">
            <a:extLst>
              <a:ext uri="{FF2B5EF4-FFF2-40B4-BE49-F238E27FC236}">
                <a16:creationId xmlns:a16="http://schemas.microsoft.com/office/drawing/2014/main" id="{A349B759-533C-F1F2-D7B7-0D57F69E11B5}"/>
              </a:ext>
            </a:extLst>
          </p:cNvPr>
          <p:cNvSpPr txBox="1">
            <a:spLocks noChangeArrowheads="1"/>
          </p:cNvSpPr>
          <p:nvPr/>
        </p:nvSpPr>
        <p:spPr bwMode="auto">
          <a:xfrm>
            <a:off x="838200" y="473908"/>
            <a:ext cx="10515600" cy="110799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0" numCol="1" rtlCol="0" anchor="ctr" anchorCtr="0" compatLnSpc="1">
            <a:prstTxWarp prst="textNoShape">
              <a:avLst/>
            </a:prstTxWarp>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eaLnBrk="0" fontAlgn="base" hangingPunct="0">
              <a:lnSpc>
                <a:spcPct val="100000"/>
              </a:lnSpc>
              <a:spcAft>
                <a:spcPct val="0"/>
              </a:spcAft>
            </a:pPr>
            <a:r>
              <a:rPr lang="en-US" altLang="en-US" sz="3600" dirty="0">
                <a:solidFill>
                  <a:srgbClr val="1F2328"/>
                </a:solidFill>
                <a:latin typeface="var(--fontStack-monospace, ui-monospace, SFMono-Regular, SF Mono, Menlo, Consolas, Liberation Mono, monospace)"/>
              </a:rPr>
              <a:t>Can changes in water availability predict increases in conflict events?</a:t>
            </a:r>
            <a:endParaRPr lang="en-US" altLang="en-US" sz="3600" dirty="0">
              <a:latin typeface="Arial" panose="020B0604020202020204" pitchFamily="34" charset="0"/>
            </a:endParaRPr>
          </a:p>
        </p:txBody>
      </p:sp>
    </p:spTree>
    <p:extLst>
      <p:ext uri="{BB962C8B-B14F-4D97-AF65-F5344CB8AC3E}">
        <p14:creationId xmlns:p14="http://schemas.microsoft.com/office/powerpoint/2010/main" val="8890481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01CA9A-1960-1AC2-3214-EE4F524C3D1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FEEC5D9-A576-ECC0-9A64-AC1A65D65312}"/>
              </a:ext>
            </a:extLst>
          </p:cNvPr>
          <p:cNvSpPr>
            <a:spLocks noGrp="1"/>
          </p:cNvSpPr>
          <p:nvPr>
            <p:ph idx="1"/>
          </p:nvPr>
        </p:nvSpPr>
        <p:spPr/>
        <p:txBody>
          <a:bodyPr/>
          <a:lstStyle/>
          <a:p>
            <a:endParaRPr lang="en-US"/>
          </a:p>
        </p:txBody>
      </p:sp>
      <p:sp>
        <p:nvSpPr>
          <p:cNvPr id="4" name="Rectangle 1">
            <a:extLst>
              <a:ext uri="{FF2B5EF4-FFF2-40B4-BE49-F238E27FC236}">
                <a16:creationId xmlns:a16="http://schemas.microsoft.com/office/drawing/2014/main" id="{071311BC-608E-319C-C10A-0F0D96E60CED}"/>
              </a:ext>
            </a:extLst>
          </p:cNvPr>
          <p:cNvSpPr txBox="1">
            <a:spLocks noChangeArrowheads="1"/>
          </p:cNvSpPr>
          <p:nvPr/>
        </p:nvSpPr>
        <p:spPr bwMode="auto">
          <a:xfrm>
            <a:off x="838200" y="473908"/>
            <a:ext cx="10515600" cy="110799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0" numCol="1" rtlCol="0" anchor="ctr" anchorCtr="0" compatLnSpc="1">
            <a:prstTxWarp prst="textNoShape">
              <a:avLst/>
            </a:prstTxWarp>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eaLnBrk="0" fontAlgn="base" hangingPunct="0">
              <a:lnSpc>
                <a:spcPct val="100000"/>
              </a:lnSpc>
              <a:spcAft>
                <a:spcPct val="0"/>
              </a:spcAft>
            </a:pPr>
            <a:r>
              <a:rPr lang="en-US" altLang="en-US" sz="3600" dirty="0">
                <a:solidFill>
                  <a:srgbClr val="1F2328"/>
                </a:solidFill>
                <a:latin typeface="var(--fontStack-monospace, ui-monospace, SFMono-Regular, SF Mono, Menlo, Consolas, Liberation Mono, monospace)"/>
              </a:rPr>
              <a:t>Are certain types of conflicts more likely to occur in water-scarce regions?</a:t>
            </a:r>
            <a:endParaRPr lang="en-US" altLang="en-US" sz="3600" dirty="0">
              <a:latin typeface="Arial" panose="020B0604020202020204" pitchFamily="34" charset="0"/>
            </a:endParaRPr>
          </a:p>
        </p:txBody>
      </p:sp>
    </p:spTree>
    <p:extLst>
      <p:ext uri="{BB962C8B-B14F-4D97-AF65-F5344CB8AC3E}">
        <p14:creationId xmlns:p14="http://schemas.microsoft.com/office/powerpoint/2010/main" val="22438387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63360D9-B1EF-88F3-FEA8-005E39272152}"/>
              </a:ext>
            </a:extLst>
          </p:cNvPr>
          <p:cNvPicPr>
            <a:picLocks noChangeAspect="1"/>
          </p:cNvPicPr>
          <p:nvPr/>
        </p:nvPicPr>
        <p:blipFill>
          <a:blip r:embed="rId2"/>
          <a:stretch>
            <a:fillRect/>
          </a:stretch>
        </p:blipFill>
        <p:spPr>
          <a:xfrm>
            <a:off x="0" y="0"/>
            <a:ext cx="12027159" cy="6861309"/>
          </a:xfrm>
          <a:prstGeom prst="rect">
            <a:avLst/>
          </a:prstGeom>
        </p:spPr>
      </p:pic>
    </p:spTree>
    <p:extLst>
      <p:ext uri="{BB962C8B-B14F-4D97-AF65-F5344CB8AC3E}">
        <p14:creationId xmlns:p14="http://schemas.microsoft.com/office/powerpoint/2010/main" val="37787798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D8E251B-3991-FBB5-FCE2-3938811CBB79}"/>
              </a:ext>
            </a:extLst>
          </p:cNvPr>
          <p:cNvPicPr>
            <a:picLocks noChangeAspect="1"/>
          </p:cNvPicPr>
          <p:nvPr/>
        </p:nvPicPr>
        <p:blipFill>
          <a:blip r:embed="rId2"/>
          <a:stretch>
            <a:fillRect/>
          </a:stretch>
        </p:blipFill>
        <p:spPr>
          <a:xfrm>
            <a:off x="-1" y="0"/>
            <a:ext cx="11972889" cy="6858000"/>
          </a:xfrm>
          <a:prstGeom prst="rect">
            <a:avLst/>
          </a:prstGeom>
        </p:spPr>
      </p:pic>
    </p:spTree>
    <p:extLst>
      <p:ext uri="{BB962C8B-B14F-4D97-AF65-F5344CB8AC3E}">
        <p14:creationId xmlns:p14="http://schemas.microsoft.com/office/powerpoint/2010/main" val="10287528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71A84CA-42E3-A3E6-139C-690D56997A86}"/>
              </a:ext>
            </a:extLst>
          </p:cNvPr>
          <p:cNvPicPr>
            <a:picLocks noChangeAspect="1"/>
          </p:cNvPicPr>
          <p:nvPr/>
        </p:nvPicPr>
        <p:blipFill>
          <a:blip r:embed="rId2"/>
          <a:stretch>
            <a:fillRect/>
          </a:stretch>
        </p:blipFill>
        <p:spPr>
          <a:xfrm>
            <a:off x="0" y="0"/>
            <a:ext cx="11975123" cy="6858000"/>
          </a:xfrm>
          <a:prstGeom prst="rect">
            <a:avLst/>
          </a:prstGeom>
        </p:spPr>
      </p:pic>
    </p:spTree>
    <p:extLst>
      <p:ext uri="{BB962C8B-B14F-4D97-AF65-F5344CB8AC3E}">
        <p14:creationId xmlns:p14="http://schemas.microsoft.com/office/powerpoint/2010/main" val="38152876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990D4A5-6DE4-E6E6-FA47-3B6B0BAC1B6F}"/>
              </a:ext>
            </a:extLst>
          </p:cNvPr>
          <p:cNvPicPr>
            <a:picLocks noChangeAspect="1"/>
          </p:cNvPicPr>
          <p:nvPr/>
        </p:nvPicPr>
        <p:blipFill>
          <a:blip r:embed="rId2"/>
          <a:stretch>
            <a:fillRect/>
          </a:stretch>
        </p:blipFill>
        <p:spPr>
          <a:xfrm>
            <a:off x="0" y="0"/>
            <a:ext cx="12021359" cy="6858000"/>
          </a:xfrm>
          <a:prstGeom prst="rect">
            <a:avLst/>
          </a:prstGeom>
        </p:spPr>
      </p:pic>
    </p:spTree>
    <p:extLst>
      <p:ext uri="{BB962C8B-B14F-4D97-AF65-F5344CB8AC3E}">
        <p14:creationId xmlns:p14="http://schemas.microsoft.com/office/powerpoint/2010/main" val="1814616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215F437-4558-1EB1-3CF5-A1A32C2F4702}"/>
              </a:ext>
            </a:extLst>
          </p:cNvPr>
          <p:cNvPicPr>
            <a:picLocks noChangeAspect="1"/>
          </p:cNvPicPr>
          <p:nvPr/>
        </p:nvPicPr>
        <p:blipFill>
          <a:blip r:embed="rId2"/>
          <a:stretch>
            <a:fillRect/>
          </a:stretch>
        </p:blipFill>
        <p:spPr>
          <a:xfrm>
            <a:off x="0" y="0"/>
            <a:ext cx="12012533" cy="6858000"/>
          </a:xfrm>
          <a:prstGeom prst="rect">
            <a:avLst/>
          </a:prstGeom>
        </p:spPr>
      </p:pic>
    </p:spTree>
    <p:extLst>
      <p:ext uri="{BB962C8B-B14F-4D97-AF65-F5344CB8AC3E}">
        <p14:creationId xmlns:p14="http://schemas.microsoft.com/office/powerpoint/2010/main" val="39037138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9C68FD9-95C0-642A-7E07-592F881F6136}"/>
              </a:ext>
            </a:extLst>
          </p:cNvPr>
          <p:cNvPicPr>
            <a:picLocks noChangeAspect="1"/>
          </p:cNvPicPr>
          <p:nvPr/>
        </p:nvPicPr>
        <p:blipFill>
          <a:blip r:embed="rId2"/>
          <a:stretch>
            <a:fillRect/>
          </a:stretch>
        </p:blipFill>
        <p:spPr>
          <a:xfrm>
            <a:off x="0" y="-1"/>
            <a:ext cx="11915192" cy="6861325"/>
          </a:xfrm>
          <a:prstGeom prst="rect">
            <a:avLst/>
          </a:prstGeom>
        </p:spPr>
      </p:pic>
    </p:spTree>
    <p:extLst>
      <p:ext uri="{BB962C8B-B14F-4D97-AF65-F5344CB8AC3E}">
        <p14:creationId xmlns:p14="http://schemas.microsoft.com/office/powerpoint/2010/main" val="25837788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5BDC3BF-689D-3CED-1813-9901DAFE7764}"/>
              </a:ext>
            </a:extLst>
          </p:cNvPr>
          <p:cNvPicPr>
            <a:picLocks noChangeAspect="1"/>
          </p:cNvPicPr>
          <p:nvPr/>
        </p:nvPicPr>
        <p:blipFill>
          <a:blip r:embed="rId2"/>
          <a:stretch>
            <a:fillRect/>
          </a:stretch>
        </p:blipFill>
        <p:spPr>
          <a:xfrm>
            <a:off x="0" y="0"/>
            <a:ext cx="11939954" cy="6858000"/>
          </a:xfrm>
          <a:prstGeom prst="rect">
            <a:avLst/>
          </a:prstGeom>
        </p:spPr>
      </p:pic>
    </p:spTree>
    <p:extLst>
      <p:ext uri="{BB962C8B-B14F-4D97-AF65-F5344CB8AC3E}">
        <p14:creationId xmlns:p14="http://schemas.microsoft.com/office/powerpoint/2010/main" val="17042832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349E9F-F432-7F8D-F59D-3DE53F66345E}"/>
              </a:ext>
            </a:extLst>
          </p:cNvPr>
          <p:cNvSpPr>
            <a:spLocks noGrp="1"/>
          </p:cNvSpPr>
          <p:nvPr>
            <p:ph type="title"/>
          </p:nvPr>
        </p:nvSpPr>
        <p:spPr/>
        <p:txBody>
          <a:bodyPr/>
          <a:lstStyle/>
          <a:p>
            <a:endParaRPr lang="en-US"/>
          </a:p>
        </p:txBody>
      </p:sp>
      <p:pic>
        <p:nvPicPr>
          <p:cNvPr id="6" name="Content Placeholder 5" descr="A graph showing a line graph&#10;&#10;Description automatically generated with medium confidence">
            <a:extLst>
              <a:ext uri="{FF2B5EF4-FFF2-40B4-BE49-F238E27FC236}">
                <a16:creationId xmlns:a16="http://schemas.microsoft.com/office/drawing/2014/main" id="{AFC9270E-B996-0953-E6D8-95AAC18EDDC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9788" y="2041990"/>
            <a:ext cx="5403253" cy="3297618"/>
          </a:xfrm>
        </p:spPr>
      </p:pic>
      <p:sp>
        <p:nvSpPr>
          <p:cNvPr id="4" name="Rectangle 1">
            <a:extLst>
              <a:ext uri="{FF2B5EF4-FFF2-40B4-BE49-F238E27FC236}">
                <a16:creationId xmlns:a16="http://schemas.microsoft.com/office/drawing/2014/main" id="{41F92137-EA5A-6566-E94E-1CB8F04644E0}"/>
              </a:ext>
            </a:extLst>
          </p:cNvPr>
          <p:cNvSpPr txBox="1">
            <a:spLocks noChangeArrowheads="1"/>
          </p:cNvSpPr>
          <p:nvPr/>
        </p:nvSpPr>
        <p:spPr bwMode="auto">
          <a:xfrm>
            <a:off x="838200" y="473908"/>
            <a:ext cx="10515600" cy="110799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0" numCol="1" rtlCol="0" anchor="ctr" anchorCtr="0" compatLnSpc="1">
            <a:prstTxWarp prst="textNoShape">
              <a:avLst/>
            </a:prstTxWarp>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eaLnBrk="0" fontAlgn="base" hangingPunct="0">
              <a:lnSpc>
                <a:spcPct val="100000"/>
              </a:lnSpc>
              <a:spcAft>
                <a:spcPct val="0"/>
              </a:spcAft>
            </a:pPr>
            <a:r>
              <a:rPr lang="en-US" sz="3600" dirty="0"/>
              <a:t>5. Are there other factors that affect the frequency of armed conflicts in water scarce areas?</a:t>
            </a:r>
            <a:endParaRPr lang="en-US" altLang="en-US" sz="3600" dirty="0">
              <a:latin typeface="Arial" panose="020B0604020202020204" pitchFamily="34" charset="0"/>
            </a:endParaRPr>
          </a:p>
        </p:txBody>
      </p:sp>
      <p:pic>
        <p:nvPicPr>
          <p:cNvPr id="8" name="Picture 7" descr="A graph showing the difference between water stress and global emissions&#10;&#10;Description automatically generated">
            <a:extLst>
              <a:ext uri="{FF2B5EF4-FFF2-40B4-BE49-F238E27FC236}">
                <a16:creationId xmlns:a16="http://schemas.microsoft.com/office/drawing/2014/main" id="{DE091708-B4E8-D53B-F5A5-3FDE00EF00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30946" y="2041990"/>
            <a:ext cx="5481911" cy="3297618"/>
          </a:xfrm>
          <a:prstGeom prst="rect">
            <a:avLst/>
          </a:prstGeom>
        </p:spPr>
      </p:pic>
    </p:spTree>
    <p:extLst>
      <p:ext uri="{BB962C8B-B14F-4D97-AF65-F5344CB8AC3E}">
        <p14:creationId xmlns:p14="http://schemas.microsoft.com/office/powerpoint/2010/main" val="36156327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FFC95-1140-0F86-ACCA-274B4355907D}"/>
              </a:ext>
            </a:extLst>
          </p:cNvPr>
          <p:cNvSpPr>
            <a:spLocks noGrp="1"/>
          </p:cNvSpPr>
          <p:nvPr>
            <p:ph type="title"/>
          </p:nvPr>
        </p:nvSpPr>
        <p:spPr/>
        <p:txBody>
          <a:bodyPr>
            <a:normAutofit/>
          </a:bodyPr>
          <a:lstStyle/>
          <a:p>
            <a:r>
              <a:rPr lang="en-US" dirty="0"/>
              <a:t>Water Scarcity and Global Conflict Analysis</a:t>
            </a:r>
          </a:p>
        </p:txBody>
      </p:sp>
      <p:sp>
        <p:nvSpPr>
          <p:cNvPr id="3" name="Content Placeholder 2">
            <a:extLst>
              <a:ext uri="{FF2B5EF4-FFF2-40B4-BE49-F238E27FC236}">
                <a16:creationId xmlns:a16="http://schemas.microsoft.com/office/drawing/2014/main" id="{45C9B0B9-AAE2-C09F-6B6F-A179F8971C60}"/>
              </a:ext>
            </a:extLst>
          </p:cNvPr>
          <p:cNvSpPr>
            <a:spLocks noGrp="1"/>
          </p:cNvSpPr>
          <p:nvPr>
            <p:ph idx="1"/>
          </p:nvPr>
        </p:nvSpPr>
        <p:spPr/>
        <p:txBody>
          <a:bodyPr/>
          <a:lstStyle/>
          <a:p>
            <a:pPr marL="0" indent="0">
              <a:buNone/>
            </a:pPr>
            <a:r>
              <a:rPr lang="en-US" sz="2800" dirty="0"/>
              <a:t>Explore the complex relationship between armed conflict and water scarcity</a:t>
            </a:r>
            <a:r>
              <a:rPr lang="en-US" dirty="0"/>
              <a:t> by</a:t>
            </a:r>
            <a:r>
              <a:rPr lang="en-US" sz="2800" dirty="0"/>
              <a:t> </a:t>
            </a:r>
            <a:r>
              <a:rPr lang="en-US" dirty="0"/>
              <a:t>leveraging </a:t>
            </a:r>
            <a:r>
              <a:rPr lang="en-US" sz="2800" dirty="0"/>
              <a:t>geospatial and environmental data to assess how water scarcity influences the occurrence and intensity of conflicts.</a:t>
            </a:r>
          </a:p>
          <a:p>
            <a:pPr marL="0" indent="0">
              <a:buNone/>
            </a:pPr>
            <a:endParaRPr lang="en-US" dirty="0"/>
          </a:p>
          <a:p>
            <a:pPr marL="0" indent="0">
              <a:buNone/>
            </a:pPr>
            <a:r>
              <a:rPr lang="en-US" b="1" i="1" dirty="0"/>
              <a:t>Hypothesis: </a:t>
            </a:r>
            <a:r>
              <a:rPr lang="en-US" dirty="0"/>
              <a:t>Water is one of the most critical resources on the planet for human survival. When the demand for critical resources, such as water, exceeds the supply the number of conflicts increases.</a:t>
            </a:r>
          </a:p>
        </p:txBody>
      </p:sp>
    </p:spTree>
    <p:extLst>
      <p:ext uri="{BB962C8B-B14F-4D97-AF65-F5344CB8AC3E}">
        <p14:creationId xmlns:p14="http://schemas.microsoft.com/office/powerpoint/2010/main" val="29638032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8C1513-D388-6CF8-F49A-6F3E91AA3670}"/>
              </a:ext>
            </a:extLst>
          </p:cNvPr>
          <p:cNvSpPr>
            <a:spLocks noGrp="1"/>
          </p:cNvSpPr>
          <p:nvPr>
            <p:ph type="title"/>
          </p:nvPr>
        </p:nvSpPr>
        <p:spPr/>
        <p:txBody>
          <a:bodyPr>
            <a:normAutofit/>
          </a:bodyPr>
          <a:lstStyle/>
          <a:p>
            <a:pPr algn="ctr"/>
            <a:r>
              <a:rPr lang="en-US" dirty="0"/>
              <a:t>Degree of Political Freedom</a:t>
            </a:r>
          </a:p>
        </p:txBody>
      </p:sp>
      <p:pic>
        <p:nvPicPr>
          <p:cNvPr id="5" name="Picture 4" descr="A graph showing different colored lines&#10;&#10;Description automatically generated">
            <a:extLst>
              <a:ext uri="{FF2B5EF4-FFF2-40B4-BE49-F238E27FC236}">
                <a16:creationId xmlns:a16="http://schemas.microsoft.com/office/drawing/2014/main" id="{AB76B846-3782-2953-CB40-D909389383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7972" y="1395307"/>
            <a:ext cx="9396055" cy="5361093"/>
          </a:xfrm>
          <a:prstGeom prst="rect">
            <a:avLst/>
          </a:prstGeom>
        </p:spPr>
      </p:pic>
    </p:spTree>
    <p:extLst>
      <p:ext uri="{BB962C8B-B14F-4D97-AF65-F5344CB8AC3E}">
        <p14:creationId xmlns:p14="http://schemas.microsoft.com/office/powerpoint/2010/main" val="30848581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8C1513-D388-6CF8-F49A-6F3E91AA3670}"/>
              </a:ext>
            </a:extLst>
          </p:cNvPr>
          <p:cNvSpPr>
            <a:spLocks noGrp="1"/>
          </p:cNvSpPr>
          <p:nvPr>
            <p:ph type="title"/>
          </p:nvPr>
        </p:nvSpPr>
        <p:spPr/>
        <p:txBody>
          <a:bodyPr>
            <a:normAutofit/>
          </a:bodyPr>
          <a:lstStyle/>
          <a:p>
            <a:pPr algn="ctr"/>
            <a:r>
              <a:rPr lang="en-US" dirty="0"/>
              <a:t>Degree of Political Freedom</a:t>
            </a:r>
          </a:p>
        </p:txBody>
      </p:sp>
      <p:pic>
        <p:nvPicPr>
          <p:cNvPr id="4" name="Picture 3" descr="A graph with blue dots&#10;&#10;Description automatically generated">
            <a:extLst>
              <a:ext uri="{FF2B5EF4-FFF2-40B4-BE49-F238E27FC236}">
                <a16:creationId xmlns:a16="http://schemas.microsoft.com/office/drawing/2014/main" id="{E33BF995-444F-AA47-AA1D-51934D1B5A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51803" y="1790086"/>
            <a:ext cx="5840197" cy="3750501"/>
          </a:xfrm>
          <a:prstGeom prst="rect">
            <a:avLst/>
          </a:prstGeom>
        </p:spPr>
      </p:pic>
      <p:pic>
        <p:nvPicPr>
          <p:cNvPr id="7" name="Picture 6" descr="A graph showing the number of countries/regions&#10;&#10;Description automatically generated">
            <a:extLst>
              <a:ext uri="{FF2B5EF4-FFF2-40B4-BE49-F238E27FC236}">
                <a16:creationId xmlns:a16="http://schemas.microsoft.com/office/drawing/2014/main" id="{ABDC4CD1-47D1-AF03-1E35-40102CE906E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790086"/>
            <a:ext cx="6353696" cy="3615034"/>
          </a:xfrm>
          <a:prstGeom prst="rect">
            <a:avLst/>
          </a:prstGeom>
        </p:spPr>
      </p:pic>
    </p:spTree>
    <p:extLst>
      <p:ext uri="{BB962C8B-B14F-4D97-AF65-F5344CB8AC3E}">
        <p14:creationId xmlns:p14="http://schemas.microsoft.com/office/powerpoint/2010/main" val="22435972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8C1513-D388-6CF8-F49A-6F3E91AA3670}"/>
              </a:ext>
            </a:extLst>
          </p:cNvPr>
          <p:cNvSpPr>
            <a:spLocks noGrp="1"/>
          </p:cNvSpPr>
          <p:nvPr>
            <p:ph type="title"/>
          </p:nvPr>
        </p:nvSpPr>
        <p:spPr>
          <a:xfrm>
            <a:off x="1198181" y="560881"/>
            <a:ext cx="9795638" cy="1114380"/>
          </a:xfrm>
        </p:spPr>
        <p:txBody>
          <a:bodyPr vert="horz" lIns="91440" tIns="45720" rIns="91440" bIns="45720" rtlCol="0" anchor="b">
            <a:normAutofit/>
          </a:bodyPr>
          <a:lstStyle/>
          <a:p>
            <a:pPr algn="ctr"/>
            <a:r>
              <a:rPr lang="en-US" sz="5200"/>
              <a:t>Degree of Political Freedom</a:t>
            </a:r>
          </a:p>
        </p:txBody>
      </p:sp>
      <p:pic>
        <p:nvPicPr>
          <p:cNvPr id="8" name="Picture 7" descr="A graph of water stress&#10;&#10;Description automatically generated">
            <a:extLst>
              <a:ext uri="{FF2B5EF4-FFF2-40B4-BE49-F238E27FC236}">
                <a16:creationId xmlns:a16="http://schemas.microsoft.com/office/drawing/2014/main" id="{8F2C2AAF-65D6-381F-2C06-B23AF98A6E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59123" y="2066270"/>
            <a:ext cx="5507464" cy="3511008"/>
          </a:xfrm>
          <a:prstGeom prst="rect">
            <a:avLst/>
          </a:prstGeom>
        </p:spPr>
      </p:pic>
      <p:pic>
        <p:nvPicPr>
          <p:cNvPr id="5" name="Picture 4" descr="A graph showing the average water stress&#10;&#10;Description automatically generated">
            <a:extLst>
              <a:ext uri="{FF2B5EF4-FFF2-40B4-BE49-F238E27FC236}">
                <a16:creationId xmlns:a16="http://schemas.microsoft.com/office/drawing/2014/main" id="{10E698E2-9324-7050-4CA6-9FD92825655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5413" y="1965794"/>
            <a:ext cx="6378517" cy="3635753"/>
          </a:xfrm>
          <a:prstGeom prst="rect">
            <a:avLst/>
          </a:prstGeom>
        </p:spPr>
      </p:pic>
    </p:spTree>
    <p:extLst>
      <p:ext uri="{BB962C8B-B14F-4D97-AF65-F5344CB8AC3E}">
        <p14:creationId xmlns:p14="http://schemas.microsoft.com/office/powerpoint/2010/main" val="28231501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8C1513-D388-6CF8-F49A-6F3E91AA3670}"/>
              </a:ext>
            </a:extLst>
          </p:cNvPr>
          <p:cNvSpPr>
            <a:spLocks noGrp="1"/>
          </p:cNvSpPr>
          <p:nvPr>
            <p:ph type="title"/>
          </p:nvPr>
        </p:nvSpPr>
        <p:spPr>
          <a:xfrm>
            <a:off x="838200" y="184805"/>
            <a:ext cx="10515600" cy="1505883"/>
          </a:xfrm>
        </p:spPr>
        <p:txBody>
          <a:bodyPr vert="horz" lIns="91440" tIns="45720" rIns="91440" bIns="45720" rtlCol="0" anchor="ctr">
            <a:normAutofit/>
          </a:bodyPr>
          <a:lstStyle/>
          <a:p>
            <a:pPr algn="ctr"/>
            <a:r>
              <a:rPr lang="en-US" sz="5200" kern="1200" dirty="0">
                <a:solidFill>
                  <a:schemeClr val="tx1"/>
                </a:solidFill>
                <a:latin typeface="+mj-lt"/>
                <a:ea typeface="+mj-ea"/>
                <a:cs typeface="+mj-cs"/>
              </a:rPr>
              <a:t>Per Capita Income</a:t>
            </a:r>
          </a:p>
        </p:txBody>
      </p:sp>
      <p:pic>
        <p:nvPicPr>
          <p:cNvPr id="4" name="Picture 3" descr="A graph of different colored lines&#10;&#10;Description automatically generated">
            <a:extLst>
              <a:ext uri="{FF2B5EF4-FFF2-40B4-BE49-F238E27FC236}">
                <a16:creationId xmlns:a16="http://schemas.microsoft.com/office/drawing/2014/main" id="{083C0E15-D269-0899-4D68-E50E491FB8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09719" y="1346521"/>
            <a:ext cx="7372562" cy="5326674"/>
          </a:xfrm>
          <a:prstGeom prst="rect">
            <a:avLst/>
          </a:prstGeom>
        </p:spPr>
      </p:pic>
    </p:spTree>
    <p:extLst>
      <p:ext uri="{BB962C8B-B14F-4D97-AF65-F5344CB8AC3E}">
        <p14:creationId xmlns:p14="http://schemas.microsoft.com/office/powerpoint/2010/main" val="20197077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8C1513-D388-6CF8-F49A-6F3E91AA3670}"/>
              </a:ext>
            </a:extLst>
          </p:cNvPr>
          <p:cNvSpPr>
            <a:spLocks noGrp="1"/>
          </p:cNvSpPr>
          <p:nvPr>
            <p:ph type="title"/>
          </p:nvPr>
        </p:nvSpPr>
        <p:spPr>
          <a:xfrm>
            <a:off x="838200" y="226061"/>
            <a:ext cx="10515600" cy="1092050"/>
          </a:xfrm>
        </p:spPr>
        <p:txBody>
          <a:bodyPr vert="horz" lIns="91440" tIns="45720" rIns="91440" bIns="45720" rtlCol="0" anchor="b">
            <a:normAutofit/>
          </a:bodyPr>
          <a:lstStyle/>
          <a:p>
            <a:pPr algn="ctr"/>
            <a:r>
              <a:rPr lang="en-US" sz="5200"/>
              <a:t>Per Capita Income</a:t>
            </a:r>
          </a:p>
        </p:txBody>
      </p:sp>
      <p:pic>
        <p:nvPicPr>
          <p:cNvPr id="5" name="Picture 4" descr="A graph of colored lines&#10;&#10;Description automatically generated">
            <a:extLst>
              <a:ext uri="{FF2B5EF4-FFF2-40B4-BE49-F238E27FC236}">
                <a16:creationId xmlns:a16="http://schemas.microsoft.com/office/drawing/2014/main" id="{8581673F-33D1-63CE-C4B1-C0D51F3C70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52503" y="1327571"/>
            <a:ext cx="8486990" cy="5304368"/>
          </a:xfrm>
          <a:prstGeom prst="rect">
            <a:avLst/>
          </a:prstGeom>
        </p:spPr>
      </p:pic>
    </p:spTree>
    <p:extLst>
      <p:ext uri="{BB962C8B-B14F-4D97-AF65-F5344CB8AC3E}">
        <p14:creationId xmlns:p14="http://schemas.microsoft.com/office/powerpoint/2010/main" val="22694994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8C1513-D388-6CF8-F49A-6F3E91AA3670}"/>
              </a:ext>
            </a:extLst>
          </p:cNvPr>
          <p:cNvSpPr>
            <a:spLocks noGrp="1"/>
          </p:cNvSpPr>
          <p:nvPr>
            <p:ph type="title"/>
          </p:nvPr>
        </p:nvSpPr>
        <p:spPr>
          <a:xfrm>
            <a:off x="838200" y="226061"/>
            <a:ext cx="10515600" cy="1092050"/>
          </a:xfrm>
        </p:spPr>
        <p:txBody>
          <a:bodyPr vert="horz" lIns="91440" tIns="45720" rIns="91440" bIns="45720" rtlCol="0" anchor="b">
            <a:normAutofit/>
          </a:bodyPr>
          <a:lstStyle/>
          <a:p>
            <a:pPr algn="ctr"/>
            <a:r>
              <a:rPr lang="en-US" sz="5200"/>
              <a:t>Per Capita Income</a:t>
            </a:r>
          </a:p>
        </p:txBody>
      </p:sp>
      <p:pic>
        <p:nvPicPr>
          <p:cNvPr id="9" name="Picture 8" descr="A graph with blue dots&#10;&#10;Description automatically generated">
            <a:extLst>
              <a:ext uri="{FF2B5EF4-FFF2-40B4-BE49-F238E27FC236}">
                <a16:creationId xmlns:a16="http://schemas.microsoft.com/office/drawing/2014/main" id="{71CC5E03-51A1-6870-AC22-79577156D4D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14028" y="1376434"/>
            <a:ext cx="6377972" cy="4105131"/>
          </a:xfrm>
          <a:prstGeom prst="rect">
            <a:avLst/>
          </a:prstGeom>
        </p:spPr>
      </p:pic>
      <p:pic>
        <p:nvPicPr>
          <p:cNvPr id="10" name="Picture 9" descr="A graph of blue bars&#10;&#10;Description automatically generated with medium confidence">
            <a:extLst>
              <a:ext uri="{FF2B5EF4-FFF2-40B4-BE49-F238E27FC236}">
                <a16:creationId xmlns:a16="http://schemas.microsoft.com/office/drawing/2014/main" id="{EC85FD19-B8FB-E33E-2AE3-D58A37DF10D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239240"/>
            <a:ext cx="5669280" cy="4379518"/>
          </a:xfrm>
          <a:prstGeom prst="rect">
            <a:avLst/>
          </a:prstGeom>
        </p:spPr>
      </p:pic>
    </p:spTree>
    <p:extLst>
      <p:ext uri="{BB962C8B-B14F-4D97-AF65-F5344CB8AC3E}">
        <p14:creationId xmlns:p14="http://schemas.microsoft.com/office/powerpoint/2010/main" val="35668631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542B15-EF49-F99F-D7B8-DFB474E83641}"/>
              </a:ext>
            </a:extLst>
          </p:cNvPr>
          <p:cNvSpPr>
            <a:spLocks noGrp="1"/>
          </p:cNvSpPr>
          <p:nvPr>
            <p:ph type="title"/>
          </p:nvPr>
        </p:nvSpPr>
        <p:spPr>
          <a:xfrm>
            <a:off x="335291" y="165429"/>
            <a:ext cx="11646502" cy="833054"/>
          </a:xfrm>
        </p:spPr>
        <p:txBody>
          <a:bodyPr/>
          <a:lstStyle/>
          <a:p>
            <a:r>
              <a:rPr lang="en-US" dirty="0"/>
              <a:t>Average Precipitation Analysis</a:t>
            </a:r>
          </a:p>
        </p:txBody>
      </p:sp>
      <p:sp>
        <p:nvSpPr>
          <p:cNvPr id="22" name="Content Placeholder 4">
            <a:extLst>
              <a:ext uri="{FF2B5EF4-FFF2-40B4-BE49-F238E27FC236}">
                <a16:creationId xmlns:a16="http://schemas.microsoft.com/office/drawing/2014/main" id="{B7046D23-3C73-0582-EE75-77D294CA38BF}"/>
              </a:ext>
            </a:extLst>
          </p:cNvPr>
          <p:cNvSpPr txBox="1">
            <a:spLocks/>
          </p:cNvSpPr>
          <p:nvPr/>
        </p:nvSpPr>
        <p:spPr>
          <a:xfrm>
            <a:off x="335291" y="998483"/>
            <a:ext cx="11646502" cy="1156138"/>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marL="342900" indent="-342900">
              <a:buFont typeface="Arial" panose="020B0604020202020204" pitchFamily="34" charset="0"/>
              <a:buChar char="•"/>
            </a:pPr>
            <a:r>
              <a:rPr lang="en-US" b="0" dirty="0"/>
              <a:t>Conflicts and precipitation over time appear to be slightly correlated. </a:t>
            </a:r>
          </a:p>
          <a:p>
            <a:pPr marL="342900" indent="-342900">
              <a:buFont typeface="Arial" panose="020B0604020202020204" pitchFamily="34" charset="0"/>
              <a:buChar char="•"/>
            </a:pPr>
            <a:r>
              <a:rPr lang="en-US" b="0" dirty="0"/>
              <a:t>The calculated </a:t>
            </a:r>
            <a:r>
              <a:rPr lang="en-US" b="0" dirty="0" err="1"/>
              <a:t>r-value</a:t>
            </a:r>
            <a:r>
              <a:rPr lang="en-US" b="0" dirty="0"/>
              <a:t> is 0.03, indicating almost no correlation.</a:t>
            </a:r>
          </a:p>
        </p:txBody>
      </p:sp>
      <p:pic>
        <p:nvPicPr>
          <p:cNvPr id="12" name="Picture 11">
            <a:extLst>
              <a:ext uri="{FF2B5EF4-FFF2-40B4-BE49-F238E27FC236}">
                <a16:creationId xmlns:a16="http://schemas.microsoft.com/office/drawing/2014/main" id="{DF9B91DA-24E2-5A2A-6098-21DF4BB3092D}"/>
              </a:ext>
            </a:extLst>
          </p:cNvPr>
          <p:cNvPicPr>
            <a:picLocks noChangeAspect="1"/>
          </p:cNvPicPr>
          <p:nvPr/>
        </p:nvPicPr>
        <p:blipFill rotWithShape="1">
          <a:blip r:embed="rId2"/>
          <a:srcRect l="5149" t="5618" r="7487"/>
          <a:stretch/>
        </p:blipFill>
        <p:spPr>
          <a:xfrm>
            <a:off x="7937825" y="2210606"/>
            <a:ext cx="4254175" cy="3451684"/>
          </a:xfrm>
          <a:prstGeom prst="rect">
            <a:avLst/>
          </a:prstGeom>
        </p:spPr>
      </p:pic>
      <p:pic>
        <p:nvPicPr>
          <p:cNvPr id="8" name="Picture 7">
            <a:extLst>
              <a:ext uri="{FF2B5EF4-FFF2-40B4-BE49-F238E27FC236}">
                <a16:creationId xmlns:a16="http://schemas.microsoft.com/office/drawing/2014/main" id="{29CCE42A-5C1D-169C-0220-12E324EDB29D}"/>
              </a:ext>
            </a:extLst>
          </p:cNvPr>
          <p:cNvPicPr>
            <a:picLocks noChangeAspect="1"/>
          </p:cNvPicPr>
          <p:nvPr/>
        </p:nvPicPr>
        <p:blipFill>
          <a:blip r:embed="rId3"/>
          <a:stretch>
            <a:fillRect/>
          </a:stretch>
        </p:blipFill>
        <p:spPr>
          <a:xfrm>
            <a:off x="71156" y="2154618"/>
            <a:ext cx="7830269" cy="4703381"/>
          </a:xfrm>
          <a:prstGeom prst="rect">
            <a:avLst/>
          </a:prstGeom>
        </p:spPr>
      </p:pic>
    </p:spTree>
    <p:extLst>
      <p:ext uri="{BB962C8B-B14F-4D97-AF65-F5344CB8AC3E}">
        <p14:creationId xmlns:p14="http://schemas.microsoft.com/office/powerpoint/2010/main" val="14519283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542B15-EF49-F99F-D7B8-DFB474E83641}"/>
              </a:ext>
            </a:extLst>
          </p:cNvPr>
          <p:cNvSpPr>
            <a:spLocks noGrp="1"/>
          </p:cNvSpPr>
          <p:nvPr>
            <p:ph type="title"/>
          </p:nvPr>
        </p:nvSpPr>
        <p:spPr>
          <a:xfrm>
            <a:off x="335291" y="165429"/>
            <a:ext cx="11646502" cy="833054"/>
          </a:xfrm>
        </p:spPr>
        <p:txBody>
          <a:bodyPr/>
          <a:lstStyle/>
          <a:p>
            <a:r>
              <a:rPr lang="en-US" dirty="0"/>
              <a:t>Average Freshwater Analysis</a:t>
            </a:r>
          </a:p>
        </p:txBody>
      </p:sp>
      <p:sp>
        <p:nvSpPr>
          <p:cNvPr id="22" name="Content Placeholder 4">
            <a:extLst>
              <a:ext uri="{FF2B5EF4-FFF2-40B4-BE49-F238E27FC236}">
                <a16:creationId xmlns:a16="http://schemas.microsoft.com/office/drawing/2014/main" id="{B7046D23-3C73-0582-EE75-77D294CA38BF}"/>
              </a:ext>
            </a:extLst>
          </p:cNvPr>
          <p:cNvSpPr txBox="1">
            <a:spLocks/>
          </p:cNvSpPr>
          <p:nvPr/>
        </p:nvSpPr>
        <p:spPr>
          <a:xfrm>
            <a:off x="335291" y="998483"/>
            <a:ext cx="11646502" cy="1156138"/>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marL="342900" indent="-342900">
              <a:buFont typeface="Arial" panose="020B0604020202020204" pitchFamily="34" charset="0"/>
              <a:buChar char="•"/>
            </a:pPr>
            <a:r>
              <a:rPr lang="en-US" b="0" dirty="0"/>
              <a:t>Conflicts and Freshwater over time appear to be slightly correlated. </a:t>
            </a:r>
          </a:p>
          <a:p>
            <a:pPr marL="342900" indent="-342900">
              <a:buFont typeface="Arial" panose="020B0604020202020204" pitchFamily="34" charset="0"/>
              <a:buChar char="•"/>
            </a:pPr>
            <a:r>
              <a:rPr lang="en-US" b="0" dirty="0"/>
              <a:t>The calculated </a:t>
            </a:r>
            <a:r>
              <a:rPr lang="en-US" b="0" dirty="0" err="1"/>
              <a:t>r-value</a:t>
            </a:r>
            <a:r>
              <a:rPr lang="en-US" b="0" dirty="0"/>
              <a:t> is 0.16, indicating a very weak positive correlation.</a:t>
            </a:r>
          </a:p>
        </p:txBody>
      </p:sp>
      <p:pic>
        <p:nvPicPr>
          <p:cNvPr id="14" name="Picture 13">
            <a:extLst>
              <a:ext uri="{FF2B5EF4-FFF2-40B4-BE49-F238E27FC236}">
                <a16:creationId xmlns:a16="http://schemas.microsoft.com/office/drawing/2014/main" id="{AA3AAFE6-96F0-ED61-B1BA-DB3257DF9109}"/>
              </a:ext>
            </a:extLst>
          </p:cNvPr>
          <p:cNvPicPr>
            <a:picLocks noChangeAspect="1"/>
          </p:cNvPicPr>
          <p:nvPr/>
        </p:nvPicPr>
        <p:blipFill rotWithShape="1">
          <a:blip r:embed="rId2"/>
          <a:srcRect l="3554" t="5529" r="7327"/>
          <a:stretch/>
        </p:blipFill>
        <p:spPr>
          <a:xfrm>
            <a:off x="7877465" y="2199020"/>
            <a:ext cx="4295873" cy="3420152"/>
          </a:xfrm>
          <a:prstGeom prst="rect">
            <a:avLst/>
          </a:prstGeom>
        </p:spPr>
      </p:pic>
      <p:pic>
        <p:nvPicPr>
          <p:cNvPr id="7" name="Picture 6">
            <a:extLst>
              <a:ext uri="{FF2B5EF4-FFF2-40B4-BE49-F238E27FC236}">
                <a16:creationId xmlns:a16="http://schemas.microsoft.com/office/drawing/2014/main" id="{8E6C9552-B68B-20F8-47AD-6CCCD5604684}"/>
              </a:ext>
            </a:extLst>
          </p:cNvPr>
          <p:cNvPicPr>
            <a:picLocks noChangeAspect="1"/>
          </p:cNvPicPr>
          <p:nvPr/>
        </p:nvPicPr>
        <p:blipFill>
          <a:blip r:embed="rId3"/>
          <a:stretch>
            <a:fillRect/>
          </a:stretch>
        </p:blipFill>
        <p:spPr>
          <a:xfrm>
            <a:off x="71156" y="2148389"/>
            <a:ext cx="7840639" cy="4709610"/>
          </a:xfrm>
          <a:prstGeom prst="rect">
            <a:avLst/>
          </a:prstGeom>
        </p:spPr>
      </p:pic>
    </p:spTree>
    <p:extLst>
      <p:ext uri="{BB962C8B-B14F-4D97-AF65-F5344CB8AC3E}">
        <p14:creationId xmlns:p14="http://schemas.microsoft.com/office/powerpoint/2010/main" val="9295721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542B15-EF49-F99F-D7B8-DFB474E83641}"/>
              </a:ext>
            </a:extLst>
          </p:cNvPr>
          <p:cNvSpPr>
            <a:spLocks noGrp="1"/>
          </p:cNvSpPr>
          <p:nvPr>
            <p:ph type="title"/>
          </p:nvPr>
        </p:nvSpPr>
        <p:spPr>
          <a:xfrm>
            <a:off x="335291" y="165429"/>
            <a:ext cx="11646502" cy="833054"/>
          </a:xfrm>
        </p:spPr>
        <p:txBody>
          <a:bodyPr/>
          <a:lstStyle/>
          <a:p>
            <a:r>
              <a:rPr lang="en-US"/>
              <a:t>Average </a:t>
            </a:r>
            <a:r>
              <a:rPr lang="en-US" dirty="0"/>
              <a:t>Surface Temperature Analysis</a:t>
            </a:r>
          </a:p>
        </p:txBody>
      </p:sp>
      <p:sp>
        <p:nvSpPr>
          <p:cNvPr id="22" name="Content Placeholder 4">
            <a:extLst>
              <a:ext uri="{FF2B5EF4-FFF2-40B4-BE49-F238E27FC236}">
                <a16:creationId xmlns:a16="http://schemas.microsoft.com/office/drawing/2014/main" id="{B7046D23-3C73-0582-EE75-77D294CA38BF}"/>
              </a:ext>
            </a:extLst>
          </p:cNvPr>
          <p:cNvSpPr txBox="1">
            <a:spLocks/>
          </p:cNvSpPr>
          <p:nvPr/>
        </p:nvSpPr>
        <p:spPr>
          <a:xfrm>
            <a:off x="335291" y="998483"/>
            <a:ext cx="11646502" cy="1156138"/>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marL="342900" indent="-342900">
              <a:buFont typeface="Arial" panose="020B0604020202020204" pitchFamily="34" charset="0"/>
              <a:buChar char="•"/>
            </a:pPr>
            <a:r>
              <a:rPr lang="en-US" b="0" dirty="0"/>
              <a:t>Conflicts and surface temperature over time appear to be slightly correlated. </a:t>
            </a:r>
          </a:p>
          <a:p>
            <a:pPr marL="342900" indent="-342900">
              <a:buFont typeface="Arial" panose="020B0604020202020204" pitchFamily="34" charset="0"/>
              <a:buChar char="•"/>
            </a:pPr>
            <a:r>
              <a:rPr lang="en-US" b="0" dirty="0"/>
              <a:t>The calculated </a:t>
            </a:r>
            <a:r>
              <a:rPr lang="en-US" b="0" dirty="0" err="1"/>
              <a:t>r-value</a:t>
            </a:r>
            <a:r>
              <a:rPr lang="en-US" b="0" dirty="0"/>
              <a:t> is 0.04, indicating almost no correlation.</a:t>
            </a:r>
          </a:p>
        </p:txBody>
      </p:sp>
      <p:pic>
        <p:nvPicPr>
          <p:cNvPr id="15" name="Picture 14">
            <a:extLst>
              <a:ext uri="{FF2B5EF4-FFF2-40B4-BE49-F238E27FC236}">
                <a16:creationId xmlns:a16="http://schemas.microsoft.com/office/drawing/2014/main" id="{96405A70-6F25-FF3D-A705-1AEC3540FD2C}"/>
              </a:ext>
            </a:extLst>
          </p:cNvPr>
          <p:cNvPicPr>
            <a:picLocks noChangeAspect="1"/>
          </p:cNvPicPr>
          <p:nvPr/>
        </p:nvPicPr>
        <p:blipFill rotWithShape="1">
          <a:blip r:embed="rId2"/>
          <a:srcRect l="7540" t="5529" r="7168"/>
          <a:stretch/>
        </p:blipFill>
        <p:spPr>
          <a:xfrm>
            <a:off x="8038919" y="2151506"/>
            <a:ext cx="4153081" cy="3454797"/>
          </a:xfrm>
          <a:prstGeom prst="rect">
            <a:avLst/>
          </a:prstGeom>
        </p:spPr>
      </p:pic>
      <p:pic>
        <p:nvPicPr>
          <p:cNvPr id="7" name="Picture 6">
            <a:extLst>
              <a:ext uri="{FF2B5EF4-FFF2-40B4-BE49-F238E27FC236}">
                <a16:creationId xmlns:a16="http://schemas.microsoft.com/office/drawing/2014/main" id="{40FF78CD-91CF-D41D-1821-88AE6AA10DEB}"/>
              </a:ext>
            </a:extLst>
          </p:cNvPr>
          <p:cNvPicPr>
            <a:picLocks noChangeAspect="1"/>
          </p:cNvPicPr>
          <p:nvPr/>
        </p:nvPicPr>
        <p:blipFill>
          <a:blip r:embed="rId3"/>
          <a:stretch>
            <a:fillRect/>
          </a:stretch>
        </p:blipFill>
        <p:spPr>
          <a:xfrm>
            <a:off x="63889" y="2146276"/>
            <a:ext cx="7844156" cy="4711723"/>
          </a:xfrm>
          <a:prstGeom prst="rect">
            <a:avLst/>
          </a:prstGeom>
        </p:spPr>
      </p:pic>
    </p:spTree>
    <p:extLst>
      <p:ext uri="{BB962C8B-B14F-4D97-AF65-F5344CB8AC3E}">
        <p14:creationId xmlns:p14="http://schemas.microsoft.com/office/powerpoint/2010/main" val="18179074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BCBECB-5BDC-13AF-270A-04A9950C2712}"/>
              </a:ext>
            </a:extLst>
          </p:cNvPr>
          <p:cNvSpPr>
            <a:spLocks noGrp="1"/>
          </p:cNvSpPr>
          <p:nvPr>
            <p:ph type="title"/>
          </p:nvPr>
        </p:nvSpPr>
        <p:spPr>
          <a:xfrm>
            <a:off x="838200" y="365126"/>
            <a:ext cx="10515600" cy="893520"/>
          </a:xfrm>
        </p:spPr>
        <p:txBody>
          <a:bodyPr/>
          <a:lstStyle/>
          <a:p>
            <a:r>
              <a:rPr lang="en-US" dirty="0"/>
              <a:t>Why explore Water?</a:t>
            </a:r>
          </a:p>
        </p:txBody>
      </p:sp>
      <p:sp>
        <p:nvSpPr>
          <p:cNvPr id="3" name="Content Placeholder 2">
            <a:extLst>
              <a:ext uri="{FF2B5EF4-FFF2-40B4-BE49-F238E27FC236}">
                <a16:creationId xmlns:a16="http://schemas.microsoft.com/office/drawing/2014/main" id="{2FDA98A1-5223-86E8-D1CB-05B98E13BDD9}"/>
              </a:ext>
            </a:extLst>
          </p:cNvPr>
          <p:cNvSpPr>
            <a:spLocks noGrp="1"/>
          </p:cNvSpPr>
          <p:nvPr>
            <p:ph idx="1"/>
          </p:nvPr>
        </p:nvSpPr>
        <p:spPr>
          <a:xfrm>
            <a:off x="838200" y="1258646"/>
            <a:ext cx="10515600" cy="1844935"/>
          </a:xfrm>
        </p:spPr>
        <p:txBody>
          <a:bodyPr>
            <a:normAutofit/>
          </a:bodyPr>
          <a:lstStyle/>
          <a:p>
            <a:r>
              <a:rPr lang="en-US" sz="2400" dirty="0"/>
              <a:t>Water is critical to human survival.</a:t>
            </a:r>
          </a:p>
          <a:p>
            <a:r>
              <a:rPr lang="en-US" sz="2400" dirty="0"/>
              <a:t>Only 3% of the world's water is freshwater, and only 0.5% is available for human use. </a:t>
            </a:r>
          </a:p>
          <a:p>
            <a:r>
              <a:rPr lang="en-US" sz="2400" dirty="0"/>
              <a:t>Water is inherently scarce, which could increase conflict.</a:t>
            </a:r>
          </a:p>
        </p:txBody>
      </p:sp>
      <p:pic>
        <p:nvPicPr>
          <p:cNvPr id="11" name="Picture 10">
            <a:extLst>
              <a:ext uri="{FF2B5EF4-FFF2-40B4-BE49-F238E27FC236}">
                <a16:creationId xmlns:a16="http://schemas.microsoft.com/office/drawing/2014/main" id="{627D43AD-815C-6A45-CD3D-B5E9223889C5}"/>
              </a:ext>
            </a:extLst>
          </p:cNvPr>
          <p:cNvPicPr>
            <a:picLocks noChangeAspect="1"/>
          </p:cNvPicPr>
          <p:nvPr/>
        </p:nvPicPr>
        <p:blipFill rotWithShape="1">
          <a:blip r:embed="rId2"/>
          <a:srcRect l="11645" t="5274" r="12810" b="9313"/>
          <a:stretch/>
        </p:blipFill>
        <p:spPr>
          <a:xfrm>
            <a:off x="6206266" y="3103580"/>
            <a:ext cx="4421393" cy="3754420"/>
          </a:xfrm>
          <a:prstGeom prst="rect">
            <a:avLst/>
          </a:prstGeom>
        </p:spPr>
      </p:pic>
      <p:pic>
        <p:nvPicPr>
          <p:cNvPr id="15" name="Picture 14">
            <a:extLst>
              <a:ext uri="{FF2B5EF4-FFF2-40B4-BE49-F238E27FC236}">
                <a16:creationId xmlns:a16="http://schemas.microsoft.com/office/drawing/2014/main" id="{1E8E3003-DD7F-807D-BF2B-72A1E5CC7E7B}"/>
              </a:ext>
            </a:extLst>
          </p:cNvPr>
          <p:cNvPicPr>
            <a:picLocks noChangeAspect="1"/>
          </p:cNvPicPr>
          <p:nvPr/>
        </p:nvPicPr>
        <p:blipFill rotWithShape="1">
          <a:blip r:embed="rId3"/>
          <a:srcRect l="6683" t="4785" r="8582" b="9802"/>
          <a:stretch/>
        </p:blipFill>
        <p:spPr>
          <a:xfrm>
            <a:off x="720762" y="3103580"/>
            <a:ext cx="4959276" cy="3754420"/>
          </a:xfrm>
          <a:prstGeom prst="rect">
            <a:avLst/>
          </a:prstGeom>
        </p:spPr>
      </p:pic>
    </p:spTree>
    <p:extLst>
      <p:ext uri="{BB962C8B-B14F-4D97-AF65-F5344CB8AC3E}">
        <p14:creationId xmlns:p14="http://schemas.microsoft.com/office/powerpoint/2010/main" val="39167455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70FF74-9DA5-A85A-CCEB-2153BE29D340}"/>
              </a:ext>
            </a:extLst>
          </p:cNvPr>
          <p:cNvSpPr>
            <a:spLocks noGrp="1"/>
          </p:cNvSpPr>
          <p:nvPr>
            <p:ph type="title"/>
          </p:nvPr>
        </p:nvSpPr>
        <p:spPr>
          <a:xfrm>
            <a:off x="838200" y="365126"/>
            <a:ext cx="10515600" cy="595927"/>
          </a:xfrm>
        </p:spPr>
        <p:txBody>
          <a:bodyPr>
            <a:normAutofit fontScale="90000"/>
          </a:bodyPr>
          <a:lstStyle/>
          <a:p>
            <a:r>
              <a:rPr lang="en-US" dirty="0"/>
              <a:t>Project Summary</a:t>
            </a:r>
          </a:p>
        </p:txBody>
      </p:sp>
      <p:sp>
        <p:nvSpPr>
          <p:cNvPr id="3" name="Content Placeholder 2">
            <a:extLst>
              <a:ext uri="{FF2B5EF4-FFF2-40B4-BE49-F238E27FC236}">
                <a16:creationId xmlns:a16="http://schemas.microsoft.com/office/drawing/2014/main" id="{104E5265-19D4-E82F-1752-E6FBA3A28F55}"/>
              </a:ext>
            </a:extLst>
          </p:cNvPr>
          <p:cNvSpPr>
            <a:spLocks noGrp="1"/>
          </p:cNvSpPr>
          <p:nvPr>
            <p:ph idx="1"/>
          </p:nvPr>
        </p:nvSpPr>
        <p:spPr>
          <a:xfrm>
            <a:off x="838200" y="998374"/>
            <a:ext cx="10515600" cy="5719666"/>
          </a:xfrm>
        </p:spPr>
        <p:txBody>
          <a:bodyPr>
            <a:normAutofit fontScale="92500"/>
          </a:bodyPr>
          <a:lstStyle/>
          <a:p>
            <a:pPr marL="0" indent="0">
              <a:buNone/>
            </a:pPr>
            <a:r>
              <a:rPr lang="en-US" dirty="0"/>
              <a:t>Task 1: Data Collection</a:t>
            </a:r>
          </a:p>
          <a:p>
            <a:pPr marL="0" indent="0">
              <a:buNone/>
            </a:pPr>
            <a:r>
              <a:rPr lang="en-US" dirty="0"/>
              <a:t>Task 2: Data Cleanup</a:t>
            </a:r>
          </a:p>
          <a:p>
            <a:pPr marL="0" indent="0">
              <a:buNone/>
            </a:pPr>
            <a:r>
              <a:rPr lang="en-US" dirty="0"/>
              <a:t>Task 3: Data Integration</a:t>
            </a:r>
          </a:p>
          <a:p>
            <a:pPr marL="0" indent="0">
              <a:buNone/>
            </a:pPr>
            <a:r>
              <a:rPr lang="en-US" dirty="0"/>
              <a:t>Task 4: Analysis</a:t>
            </a:r>
          </a:p>
          <a:p>
            <a:pPr marL="0" indent="0">
              <a:buNone/>
            </a:pPr>
            <a:r>
              <a:rPr lang="en-US" dirty="0"/>
              <a:t>Task 5: Visualization</a:t>
            </a:r>
          </a:p>
          <a:p>
            <a:pPr marL="0" indent="0">
              <a:buNone/>
            </a:pPr>
            <a:r>
              <a:rPr lang="en-US" dirty="0"/>
              <a:t>Topics</a:t>
            </a:r>
          </a:p>
          <a:p>
            <a:pPr marL="914400" lvl="1" indent="-457200">
              <a:buFont typeface="+mj-lt"/>
              <a:buAutoNum type="arabicPeriod"/>
            </a:pPr>
            <a:r>
              <a:rPr lang="en-US" altLang="en-US" dirty="0">
                <a:solidFill>
                  <a:srgbClr val="1F2328"/>
                </a:solidFill>
                <a:latin typeface="var(--fontStack-monospace, ui-monospace, SFMono-Regular, SF Mono, Menlo, Consolas, Liberation Mono, monospace)"/>
              </a:rPr>
              <a:t>D</a:t>
            </a:r>
            <a:r>
              <a:rPr kumimoji="0" lang="en-US" altLang="en-US" sz="2400" b="0" i="0" u="none" strike="noStrike" cap="none" normalizeH="0" baseline="0" dirty="0">
                <a:ln>
                  <a:noFill/>
                </a:ln>
                <a:solidFill>
                  <a:srgbClr val="1F2328"/>
                </a:solidFill>
                <a:effectLst/>
                <a:latin typeface="var(--fontStack-monospace, ui-monospace, SFMono-Regular, SF Mono, Menlo, Consolas, Liberation Mono, monospace)"/>
              </a:rPr>
              <a:t>oes water scarcity correlate with frequency and intensity of armed conflicts?</a:t>
            </a:r>
            <a:r>
              <a:rPr kumimoji="0" lang="en-US" altLang="en-US" sz="2400" b="0" i="0" u="none" strike="noStrike" cap="none" normalizeH="0" baseline="0" dirty="0">
                <a:ln>
                  <a:noFill/>
                </a:ln>
                <a:solidFill>
                  <a:schemeClr val="tx1"/>
                </a:solidFill>
                <a:effectLst/>
              </a:rPr>
              <a:t> </a:t>
            </a:r>
          </a:p>
          <a:p>
            <a:pPr marL="914400" lvl="1" indent="-457200">
              <a:buFont typeface="+mj-lt"/>
              <a:buAutoNum type="arabicPeriod"/>
            </a:pPr>
            <a:r>
              <a:rPr lang="en-US" altLang="en-US" sz="2400" dirty="0">
                <a:solidFill>
                  <a:srgbClr val="1F2328"/>
                </a:solidFill>
                <a:latin typeface="var(--fontStack-monospace, ui-monospace, SFMono-Regular, SF Mono, Menlo, Consolas, Liberation Mono, monospace)"/>
              </a:rPr>
              <a:t>What are the geographical patterns of conflict relative to water scarcity?</a:t>
            </a:r>
            <a:endParaRPr lang="en-US" altLang="en-US" sz="2400" dirty="0">
              <a:latin typeface="Arial" panose="020B0604020202020204" pitchFamily="34" charset="0"/>
            </a:endParaRPr>
          </a:p>
          <a:p>
            <a:pPr marL="914400" lvl="1" indent="-457200">
              <a:buFont typeface="+mj-lt"/>
              <a:buAutoNum type="arabicPeriod"/>
            </a:pPr>
            <a:r>
              <a:rPr lang="en-US" altLang="en-US" sz="2400" dirty="0">
                <a:solidFill>
                  <a:srgbClr val="1F2328"/>
                </a:solidFill>
                <a:latin typeface="var(--fontStack-monospace, ui-monospace, SFMono-Regular, SF Mono, Menlo, Consolas, Liberation Mono, monospace)"/>
              </a:rPr>
              <a:t>Can changes in water availability predict increases in conflict events?</a:t>
            </a:r>
            <a:endParaRPr lang="en-US" altLang="en-US" sz="2400" dirty="0">
              <a:latin typeface="Arial" panose="020B0604020202020204" pitchFamily="34" charset="0"/>
            </a:endParaRPr>
          </a:p>
          <a:p>
            <a:pPr marL="914400" lvl="1" indent="-457200">
              <a:buFont typeface="+mj-lt"/>
              <a:buAutoNum type="arabicPeriod"/>
            </a:pPr>
            <a:r>
              <a:rPr lang="en-US" altLang="en-US" sz="2400" dirty="0">
                <a:solidFill>
                  <a:srgbClr val="1F2328"/>
                </a:solidFill>
                <a:latin typeface="var(--fontStack-monospace, ui-monospace, SFMono-Regular, SF Mono, Menlo, Consolas, Liberation Mono, monospace)"/>
              </a:rPr>
              <a:t>Are certain types of conflicts more likely to occur in water-scarce regions?</a:t>
            </a:r>
          </a:p>
          <a:p>
            <a:pPr marL="914400" lvl="1" indent="-457200">
              <a:buFont typeface="+mj-lt"/>
              <a:buAutoNum type="arabicPeriod"/>
            </a:pPr>
            <a:r>
              <a:rPr lang="en-US" altLang="en-US" sz="2400" dirty="0">
                <a:solidFill>
                  <a:srgbClr val="1F2328"/>
                </a:solidFill>
                <a:latin typeface="var(--fontStack-monospace, ui-monospace, SFMono-Regular, SF Mono, Menlo, Consolas, Liberation Mono, monospace)"/>
              </a:rPr>
              <a:t>Are there other factors that affect the frequency of armed conflicts in water scarce areas?</a:t>
            </a:r>
          </a:p>
          <a:p>
            <a:pPr lvl="2"/>
            <a:r>
              <a:rPr lang="en-US" altLang="en-US" dirty="0">
                <a:solidFill>
                  <a:srgbClr val="1F2328"/>
                </a:solidFill>
                <a:latin typeface="var(--fontStack-monospace, ui-monospace, SFMono-Regular, SF Mono, Menlo, Consolas, Liberation Mono, monospace)"/>
              </a:rPr>
              <a:t>Sociopolitical</a:t>
            </a:r>
          </a:p>
          <a:p>
            <a:pPr lvl="2"/>
            <a:r>
              <a:rPr lang="en-US" altLang="en-US" dirty="0">
                <a:solidFill>
                  <a:srgbClr val="1F2328"/>
                </a:solidFill>
                <a:latin typeface="var(--fontStack-monospace, ui-monospace, SFMono-Regular, SF Mono, Menlo, Consolas, Liberation Mono, monospace)"/>
              </a:rPr>
              <a:t>Geographical</a:t>
            </a:r>
            <a:endParaRPr lang="en-US" altLang="en-US" dirty="0">
              <a:latin typeface="Arial" panose="020B0604020202020204" pitchFamily="34" charset="0"/>
            </a:endParaRPr>
          </a:p>
          <a:p>
            <a:pPr lvl="1"/>
            <a:endParaRPr lang="en-US" dirty="0"/>
          </a:p>
        </p:txBody>
      </p:sp>
    </p:spTree>
    <p:extLst>
      <p:ext uri="{BB962C8B-B14F-4D97-AF65-F5344CB8AC3E}">
        <p14:creationId xmlns:p14="http://schemas.microsoft.com/office/powerpoint/2010/main" val="2542393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15DCAC-3F53-D1CF-E7CF-3FA366DA9FCB}"/>
              </a:ext>
            </a:extLst>
          </p:cNvPr>
          <p:cNvSpPr>
            <a:spLocks noGrp="1"/>
          </p:cNvSpPr>
          <p:nvPr>
            <p:ph type="title"/>
          </p:nvPr>
        </p:nvSpPr>
        <p:spPr/>
        <p:txBody>
          <a:bodyPr/>
          <a:lstStyle/>
          <a:p>
            <a:r>
              <a:rPr lang="en-US" dirty="0"/>
              <a:t>Task 1: Data Collection</a:t>
            </a:r>
          </a:p>
        </p:txBody>
      </p:sp>
      <p:sp>
        <p:nvSpPr>
          <p:cNvPr id="3" name="Content Placeholder 2">
            <a:extLst>
              <a:ext uri="{FF2B5EF4-FFF2-40B4-BE49-F238E27FC236}">
                <a16:creationId xmlns:a16="http://schemas.microsoft.com/office/drawing/2014/main" id="{FDDD19BF-AC42-8D7E-20D9-68D1D057CB66}"/>
              </a:ext>
            </a:extLst>
          </p:cNvPr>
          <p:cNvSpPr>
            <a:spLocks noGrp="1"/>
          </p:cNvSpPr>
          <p:nvPr>
            <p:ph idx="1"/>
          </p:nvPr>
        </p:nvSpPr>
        <p:spPr/>
        <p:txBody>
          <a:bodyPr>
            <a:normAutofit/>
          </a:bodyPr>
          <a:lstStyle/>
          <a:p>
            <a:r>
              <a:rPr lang="en-US" dirty="0">
                <a:hlinkClick r:id="rId2"/>
              </a:rPr>
              <a:t>Bureau of Reclamation</a:t>
            </a:r>
            <a:r>
              <a:rPr lang="en-US" dirty="0"/>
              <a:t>: Global Water</a:t>
            </a:r>
            <a:endParaRPr lang="en-US" dirty="0">
              <a:hlinkClick r:id="rId3"/>
            </a:endParaRPr>
          </a:p>
          <a:p>
            <a:r>
              <a:rPr lang="en-US" dirty="0">
                <a:hlinkClick r:id="rId3"/>
              </a:rPr>
              <a:t>Food and Agriculture Organization (FAO)</a:t>
            </a:r>
            <a:r>
              <a:rPr lang="en-US" dirty="0"/>
              <a:t>: Water Stress</a:t>
            </a:r>
          </a:p>
          <a:p>
            <a:r>
              <a:rPr lang="en-US" dirty="0">
                <a:hlinkClick r:id="rId4"/>
              </a:rPr>
              <a:t>University of Alabama</a:t>
            </a:r>
            <a:r>
              <a:rPr lang="en-US" dirty="0"/>
              <a:t>: Militarized Events</a:t>
            </a:r>
          </a:p>
          <a:p>
            <a:r>
              <a:rPr lang="en-US" dirty="0">
                <a:hlinkClick r:id="rId5"/>
              </a:rPr>
              <a:t>Correlates of War (COW)</a:t>
            </a:r>
            <a:r>
              <a:rPr lang="en-US" dirty="0"/>
              <a:t>: Countries</a:t>
            </a:r>
          </a:p>
          <a:p>
            <a:r>
              <a:rPr lang="en-US" dirty="0">
                <a:hlinkClick r:id="rId6"/>
              </a:rPr>
              <a:t>GitHub</a:t>
            </a:r>
            <a:r>
              <a:rPr lang="en-US" dirty="0"/>
              <a:t>: Regions &amp; Sub-Regions</a:t>
            </a:r>
          </a:p>
          <a:p>
            <a:r>
              <a:rPr lang="en-US" dirty="0">
                <a:hlinkClick r:id="rId7"/>
              </a:rPr>
              <a:t>World Bank Group</a:t>
            </a:r>
            <a:r>
              <a:rPr lang="en-US" dirty="0"/>
              <a:t>: Political Stability, Precipitation, Freshwater</a:t>
            </a:r>
          </a:p>
          <a:p>
            <a:r>
              <a:rPr lang="en-US" dirty="0">
                <a:hlinkClick r:id="rId8"/>
              </a:rPr>
              <a:t>International Monetary Fund</a:t>
            </a:r>
            <a:r>
              <a:rPr lang="en-US" dirty="0"/>
              <a:t>: Surface Temperature</a:t>
            </a:r>
          </a:p>
        </p:txBody>
      </p:sp>
    </p:spTree>
    <p:extLst>
      <p:ext uri="{BB962C8B-B14F-4D97-AF65-F5344CB8AC3E}">
        <p14:creationId xmlns:p14="http://schemas.microsoft.com/office/powerpoint/2010/main" val="41164767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15DCAC-3F53-D1CF-E7CF-3FA366DA9FCB}"/>
              </a:ext>
            </a:extLst>
          </p:cNvPr>
          <p:cNvSpPr>
            <a:spLocks noGrp="1"/>
          </p:cNvSpPr>
          <p:nvPr>
            <p:ph type="title"/>
          </p:nvPr>
        </p:nvSpPr>
        <p:spPr/>
        <p:txBody>
          <a:bodyPr/>
          <a:lstStyle/>
          <a:p>
            <a:r>
              <a:rPr lang="en-US" dirty="0"/>
              <a:t>Task 2: Data Cleanup</a:t>
            </a:r>
          </a:p>
        </p:txBody>
      </p:sp>
      <p:sp>
        <p:nvSpPr>
          <p:cNvPr id="3" name="Content Placeholder 2">
            <a:extLst>
              <a:ext uri="{FF2B5EF4-FFF2-40B4-BE49-F238E27FC236}">
                <a16:creationId xmlns:a16="http://schemas.microsoft.com/office/drawing/2014/main" id="{FDDD19BF-AC42-8D7E-20D9-68D1D057CB66}"/>
              </a:ext>
            </a:extLst>
          </p:cNvPr>
          <p:cNvSpPr>
            <a:spLocks noGrp="1"/>
          </p:cNvSpPr>
          <p:nvPr>
            <p:ph idx="1"/>
          </p:nvPr>
        </p:nvSpPr>
        <p:spPr/>
        <p:txBody>
          <a:bodyPr>
            <a:normAutofit/>
          </a:bodyPr>
          <a:lstStyle/>
          <a:p>
            <a:r>
              <a:rPr lang="en-US" dirty="0"/>
              <a:t>Militarized Events Data provided data for </a:t>
            </a:r>
            <a:r>
              <a:rPr lang="en-US" dirty="0" err="1"/>
              <a:t>eventnum</a:t>
            </a:r>
            <a:r>
              <a:rPr lang="en-US" dirty="0"/>
              <a:t> as a sequential battle in a greater war or conflict represented by </a:t>
            </a:r>
            <a:r>
              <a:rPr lang="en-US" dirty="0" err="1"/>
              <a:t>micnum</a:t>
            </a:r>
            <a:r>
              <a:rPr lang="en-US" dirty="0"/>
              <a:t>. We </a:t>
            </a:r>
          </a:p>
          <a:p>
            <a:r>
              <a:rPr lang="en-US" dirty="0"/>
              <a:t>We compared the datasets and selected a date range where data was well represented: 1980 - 2014</a:t>
            </a:r>
          </a:p>
          <a:p>
            <a:r>
              <a:rPr lang="en-US" dirty="0"/>
              <a:t>We kept nulls in/out because?</a:t>
            </a:r>
          </a:p>
        </p:txBody>
      </p:sp>
    </p:spTree>
    <p:extLst>
      <p:ext uri="{BB962C8B-B14F-4D97-AF65-F5344CB8AC3E}">
        <p14:creationId xmlns:p14="http://schemas.microsoft.com/office/powerpoint/2010/main" val="42439530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15DCAC-3F53-D1CF-E7CF-3FA366DA9FCB}"/>
              </a:ext>
            </a:extLst>
          </p:cNvPr>
          <p:cNvSpPr>
            <a:spLocks noGrp="1"/>
          </p:cNvSpPr>
          <p:nvPr>
            <p:ph type="title"/>
          </p:nvPr>
        </p:nvSpPr>
        <p:spPr/>
        <p:txBody>
          <a:bodyPr/>
          <a:lstStyle/>
          <a:p>
            <a:r>
              <a:rPr lang="en-US" dirty="0"/>
              <a:t>Task 3: Data Integration</a:t>
            </a:r>
          </a:p>
        </p:txBody>
      </p:sp>
      <p:sp>
        <p:nvSpPr>
          <p:cNvPr id="3" name="Content Placeholder 2">
            <a:extLst>
              <a:ext uri="{FF2B5EF4-FFF2-40B4-BE49-F238E27FC236}">
                <a16:creationId xmlns:a16="http://schemas.microsoft.com/office/drawing/2014/main" id="{FDDD19BF-AC42-8D7E-20D9-68D1D057CB66}"/>
              </a:ext>
            </a:extLst>
          </p:cNvPr>
          <p:cNvSpPr>
            <a:spLocks noGrp="1"/>
          </p:cNvSpPr>
          <p:nvPr>
            <p:ph idx="1"/>
          </p:nvPr>
        </p:nvSpPr>
        <p:spPr/>
        <p:txBody>
          <a:bodyPr>
            <a:normAutofit/>
          </a:bodyPr>
          <a:lstStyle/>
          <a:p>
            <a:r>
              <a:rPr lang="en-US" dirty="0"/>
              <a:t>We individually integrated cleaned up csv files within our topic areas. This allowed us to select which datasets applied to our specific topic areas for analysis.</a:t>
            </a:r>
          </a:p>
        </p:txBody>
      </p:sp>
    </p:spTree>
    <p:extLst>
      <p:ext uri="{BB962C8B-B14F-4D97-AF65-F5344CB8AC3E}">
        <p14:creationId xmlns:p14="http://schemas.microsoft.com/office/powerpoint/2010/main" val="8685026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F0F87099-28A8-FA61-AA18-B76CB286FFC2}"/>
              </a:ext>
            </a:extLst>
          </p:cNvPr>
          <p:cNvSpPr>
            <a:spLocks noGrp="1" noChangeArrowheads="1"/>
          </p:cNvSpPr>
          <p:nvPr>
            <p:ph type="title"/>
          </p:nvPr>
        </p:nvSpPr>
        <p:spPr bwMode="auto">
          <a:xfrm>
            <a:off x="838200" y="473908"/>
            <a:ext cx="10515600" cy="110799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3600" b="0" i="0" u="none" strike="noStrike" cap="none" normalizeH="0" baseline="0" dirty="0">
                <a:ln>
                  <a:noFill/>
                </a:ln>
                <a:solidFill>
                  <a:srgbClr val="1F2328"/>
                </a:solidFill>
                <a:effectLst/>
                <a:latin typeface="var(--fontStack-monospace, ui-monospace, SFMono-Regular, SF Mono, Menlo, Consolas, Liberation Mono, monospace)"/>
              </a:rPr>
              <a:t>How does water scarcity correlate with the frequency and intensity of armed conflicts?</a:t>
            </a:r>
            <a:r>
              <a:rPr kumimoji="0" lang="en-US" altLang="en-US" sz="3600" b="0" i="0" u="none" strike="noStrike" cap="none" normalizeH="0" baseline="0" dirty="0">
                <a:ln>
                  <a:noFill/>
                </a:ln>
                <a:solidFill>
                  <a:schemeClr val="tx1"/>
                </a:solidFill>
                <a:effectLst/>
              </a:rPr>
              <a:t> </a:t>
            </a: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pic>
        <p:nvPicPr>
          <p:cNvPr id="12" name="Content Placeholder 11" descr="A graph of a graph showing the difference between water stress and water&#10;&#10;Description automatically generated">
            <a:extLst>
              <a:ext uri="{FF2B5EF4-FFF2-40B4-BE49-F238E27FC236}">
                <a16:creationId xmlns:a16="http://schemas.microsoft.com/office/drawing/2014/main" id="{48C8FB09-60F3-2D98-FF60-010B1DECDF5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392913" y="2176607"/>
            <a:ext cx="5416713" cy="3272848"/>
          </a:xfrm>
        </p:spPr>
      </p:pic>
      <p:pic>
        <p:nvPicPr>
          <p:cNvPr id="14" name="Picture 13" descr="A graph of different events&#10;&#10;Description automatically generated">
            <a:extLst>
              <a:ext uri="{FF2B5EF4-FFF2-40B4-BE49-F238E27FC236}">
                <a16:creationId xmlns:a16="http://schemas.microsoft.com/office/drawing/2014/main" id="{BC48650D-8E12-29F8-5C07-5A92E62889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0100" y="2167550"/>
            <a:ext cx="5485900" cy="3281905"/>
          </a:xfrm>
          <a:prstGeom prst="rect">
            <a:avLst/>
          </a:prstGeom>
        </p:spPr>
      </p:pic>
    </p:spTree>
    <p:extLst>
      <p:ext uri="{BB962C8B-B14F-4D97-AF65-F5344CB8AC3E}">
        <p14:creationId xmlns:p14="http://schemas.microsoft.com/office/powerpoint/2010/main" val="26947833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D565FE-78D9-1B1B-A1F1-427FAC1045A6}"/>
              </a:ext>
            </a:extLst>
          </p:cNvPr>
          <p:cNvSpPr>
            <a:spLocks noGrp="1"/>
          </p:cNvSpPr>
          <p:nvPr>
            <p:ph type="title"/>
          </p:nvPr>
        </p:nvSpPr>
        <p:spPr/>
        <p:txBody>
          <a:bodyPr/>
          <a:lstStyle/>
          <a:p>
            <a:endParaRPr lang="en-US"/>
          </a:p>
        </p:txBody>
      </p:sp>
      <p:sp>
        <p:nvSpPr>
          <p:cNvPr id="4" name="Rectangle 1">
            <a:extLst>
              <a:ext uri="{FF2B5EF4-FFF2-40B4-BE49-F238E27FC236}">
                <a16:creationId xmlns:a16="http://schemas.microsoft.com/office/drawing/2014/main" id="{DB80C16F-FEF0-B0CE-5991-2C899CED0799}"/>
              </a:ext>
            </a:extLst>
          </p:cNvPr>
          <p:cNvSpPr txBox="1">
            <a:spLocks noChangeArrowheads="1"/>
          </p:cNvSpPr>
          <p:nvPr/>
        </p:nvSpPr>
        <p:spPr bwMode="auto">
          <a:xfrm>
            <a:off x="838200" y="473908"/>
            <a:ext cx="10515600" cy="110799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0" numCol="1" rtlCol="0" anchor="ctr" anchorCtr="0" compatLnSpc="1">
            <a:prstTxWarp prst="textNoShape">
              <a:avLst/>
            </a:prstTxWarp>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eaLnBrk="0" fontAlgn="base" hangingPunct="0">
              <a:lnSpc>
                <a:spcPct val="100000"/>
              </a:lnSpc>
              <a:spcAft>
                <a:spcPct val="0"/>
              </a:spcAft>
            </a:pPr>
            <a:r>
              <a:rPr lang="en-US" altLang="en-US" sz="3600" dirty="0">
                <a:solidFill>
                  <a:srgbClr val="1F2328"/>
                </a:solidFill>
                <a:latin typeface="var(--fontStack-monospace, ui-monospace, SFMono-Regular, SF Mono, Menlo, Consolas, Liberation Mono, monospace)"/>
              </a:rPr>
              <a:t>What are the geographical patterns of conflict relative to water scarcity?</a:t>
            </a:r>
            <a:endParaRPr lang="en-US" altLang="en-US" sz="3600" dirty="0">
              <a:latin typeface="Arial" panose="020B0604020202020204" pitchFamily="34" charset="0"/>
            </a:endParaRPr>
          </a:p>
        </p:txBody>
      </p:sp>
      <p:pic>
        <p:nvPicPr>
          <p:cNvPr id="7" name="Content Placeholder 6">
            <a:extLst>
              <a:ext uri="{FF2B5EF4-FFF2-40B4-BE49-F238E27FC236}">
                <a16:creationId xmlns:a16="http://schemas.microsoft.com/office/drawing/2014/main" id="{B222DAEC-63B7-004D-907A-FA77C11A7FA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3051" y="2194023"/>
            <a:ext cx="11845898" cy="1356434"/>
          </a:xfrm>
        </p:spPr>
      </p:pic>
    </p:spTree>
    <p:extLst>
      <p:ext uri="{BB962C8B-B14F-4D97-AF65-F5344CB8AC3E}">
        <p14:creationId xmlns:p14="http://schemas.microsoft.com/office/powerpoint/2010/main" val="316959759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47</TotalTime>
  <Words>1032</Words>
  <Application>Microsoft Office PowerPoint</Application>
  <PresentationFormat>Widescreen</PresentationFormat>
  <Paragraphs>84</Paragraphs>
  <Slides>28</Slides>
  <Notes>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28</vt:i4>
      </vt:variant>
    </vt:vector>
  </HeadingPairs>
  <TitlesOfParts>
    <vt:vector size="33" baseType="lpstr">
      <vt:lpstr>Aptos</vt:lpstr>
      <vt:lpstr>Aptos Display</vt:lpstr>
      <vt:lpstr>Arial</vt:lpstr>
      <vt:lpstr>var(--fontStack-monospace, ui-monospace, SFMono-Regular, SF Mono, Menlo, Consolas, Liberation Mono, monospace)</vt:lpstr>
      <vt:lpstr>Office Theme</vt:lpstr>
      <vt:lpstr>Analyzing the Relationship Between Conflict and Water Scarcity</vt:lpstr>
      <vt:lpstr>Water Scarcity and Global Conflict Analysis</vt:lpstr>
      <vt:lpstr>Why explore Water?</vt:lpstr>
      <vt:lpstr>Project Summary</vt:lpstr>
      <vt:lpstr>Task 1: Data Collection</vt:lpstr>
      <vt:lpstr>Task 2: Data Cleanup</vt:lpstr>
      <vt:lpstr>Task 3: Data Integration</vt:lpstr>
      <vt:lpstr>How does water scarcity correlate with the frequency and intensity of armed conflicts?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Degree of Political Freedom</vt:lpstr>
      <vt:lpstr>Degree of Political Freedom</vt:lpstr>
      <vt:lpstr>Degree of Political Freedom</vt:lpstr>
      <vt:lpstr>Per Capita Income</vt:lpstr>
      <vt:lpstr>Per Capita Income</vt:lpstr>
      <vt:lpstr>Per Capita Income</vt:lpstr>
      <vt:lpstr>Average Precipitation Analysis</vt:lpstr>
      <vt:lpstr>Average Freshwater Analysis</vt:lpstr>
      <vt:lpstr>Average Surface Temperature Analysis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Matthew Smith</dc:creator>
  <cp:lastModifiedBy>Molly Fox</cp:lastModifiedBy>
  <cp:revision>5</cp:revision>
  <dcterms:created xsi:type="dcterms:W3CDTF">2024-08-09T00:45:37Z</dcterms:created>
  <dcterms:modified xsi:type="dcterms:W3CDTF">2024-08-11T20:50:42Z</dcterms:modified>
</cp:coreProperties>
</file>